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22" r:id="rId2"/>
    <p:sldId id="280" r:id="rId3"/>
    <p:sldId id="282" r:id="rId4"/>
    <p:sldId id="290" r:id="rId5"/>
    <p:sldId id="281" r:id="rId6"/>
    <p:sldId id="283" r:id="rId7"/>
    <p:sldId id="327" r:id="rId8"/>
    <p:sldId id="292" r:id="rId9"/>
    <p:sldId id="293" r:id="rId10"/>
    <p:sldId id="278" r:id="rId11"/>
    <p:sldId id="287" r:id="rId12"/>
    <p:sldId id="289" r:id="rId13"/>
    <p:sldId id="288" r:id="rId14"/>
    <p:sldId id="291" r:id="rId15"/>
    <p:sldId id="302" r:id="rId16"/>
    <p:sldId id="303" r:id="rId17"/>
    <p:sldId id="297" r:id="rId18"/>
    <p:sldId id="294" r:id="rId19"/>
    <p:sldId id="304" r:id="rId20"/>
    <p:sldId id="306" r:id="rId21"/>
    <p:sldId id="307" r:id="rId22"/>
    <p:sldId id="331" r:id="rId23"/>
    <p:sldId id="332" r:id="rId24"/>
    <p:sldId id="330" r:id="rId25"/>
    <p:sldId id="308" r:id="rId26"/>
    <p:sldId id="309" r:id="rId27"/>
    <p:sldId id="310" r:id="rId28"/>
    <p:sldId id="311" r:id="rId29"/>
    <p:sldId id="312" r:id="rId30"/>
    <p:sldId id="313" r:id="rId31"/>
    <p:sldId id="316" r:id="rId32"/>
    <p:sldId id="317" r:id="rId33"/>
    <p:sldId id="318" r:id="rId34"/>
    <p:sldId id="319" r:id="rId35"/>
    <p:sldId id="320" r:id="rId36"/>
    <p:sldId id="329" r:id="rId37"/>
    <p:sldId id="262" r:id="rId38"/>
    <p:sldId id="325" r:id="rId39"/>
    <p:sldId id="32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7" autoAdjust="0"/>
    <p:restoredTop sz="94659" autoAdjust="0"/>
  </p:normalViewPr>
  <p:slideViewPr>
    <p:cSldViewPr>
      <p:cViewPr>
        <p:scale>
          <a:sx n="60" d="100"/>
          <a:sy n="60" d="100"/>
        </p:scale>
        <p:origin x="-145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D2F5-F682-4B87-A866-CADD9D5A8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4A88-D95C-4C5C-A232-B3BF356A4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B7E6E-3F39-405D-AF21-EB2DC7BE5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AB3A0-03DA-4E49-BF14-C904984EB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3D43-7473-49FA-80E0-9B236AEC9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115D-06F5-4641-8DE3-EF0199DA5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01D9-3240-4369-AAAC-EEC3247F6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B22AC-47DF-4011-8DAA-776387B4D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CBF5-862F-408B-A0E3-2A762E2DC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11E4-0164-4563-8CCC-550F511B8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CA6B-A763-47A6-BFC3-ED9B5DA26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603740-86B7-479B-8F8A-AC6DAC936A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428736"/>
            <a:ext cx="5638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139700" dist="101600" dir="2700000" algn="tl" rotWithShape="0">
                    <a:prstClr val="black">
                      <a:alpha val="75000"/>
                    </a:prstClr>
                  </a:outerShdw>
                </a:effectLst>
                <a:latin typeface="Impact" pitchFamily="34" charset="0"/>
              </a:rPr>
              <a:t>МАГНІТНЕ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139700" dist="101600" dir="2700000" algn="tl" rotWithShape="0">
                  <a:prstClr val="black">
                    <a:alpha val="75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02184">
            <a:off x="4552855" y="1687490"/>
            <a:ext cx="31357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139700" dist="101600" dir="2700000" algn="tl" rotWithShape="0">
                    <a:prstClr val="black">
                      <a:alpha val="79000"/>
                    </a:prstClr>
                  </a:outerShdw>
                </a:effectLst>
                <a:latin typeface="Mistral" pitchFamily="66" charset="0"/>
                <a:cs typeface="Microsoft Sans Serif" pitchFamily="34" charset="0"/>
              </a:rPr>
              <a:t>поле</a:t>
            </a:r>
            <a:endParaRPr lang="ru-RU" sz="1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101600" dir="2700000" algn="tl" rotWithShape="0">
                  <a:prstClr val="black">
                    <a:alpha val="79000"/>
                  </a:prstClr>
                </a:outerShdw>
              </a:effectLst>
              <a:latin typeface="Mistral" pitchFamily="66" charset="0"/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109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11 клас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778" y="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Фізика - це наука </a:t>
            </a:r>
            <a:b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розуміти 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природу</a:t>
            </a:r>
          </a:p>
          <a:p>
            <a:pPr algn="r"/>
            <a:r>
              <a:rPr lang="uk-UA" sz="3200" dirty="0" smtClean="0"/>
              <a:t>Е.</a:t>
            </a:r>
            <a:r>
              <a:rPr lang="uk-UA" sz="3200" dirty="0" err="1" smtClean="0"/>
              <a:t>Роджерс</a:t>
            </a:r>
            <a:endParaRPr lang="uk-UA" sz="3200" dirty="0"/>
          </a:p>
        </p:txBody>
      </p:sp>
      <p:sp>
        <p:nvSpPr>
          <p:cNvPr id="8" name="Овал 7"/>
          <p:cNvSpPr/>
          <p:nvPr/>
        </p:nvSpPr>
        <p:spPr>
          <a:xfrm>
            <a:off x="428596" y="3000372"/>
            <a:ext cx="3929090" cy="23574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817magn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4714884"/>
            <a:ext cx="3400910" cy="1928802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673451" y="6150114"/>
            <a:ext cx="2282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Ковальчук С. Р.</a:t>
            </a:r>
            <a:endParaRPr lang="ru-RU" i="1" dirty="0"/>
          </a:p>
          <a:p>
            <a:pPr algn="ctr"/>
            <a:r>
              <a:rPr lang="ru-RU" b="1" i="1" dirty="0" smtClean="0"/>
              <a:t>СШ </a:t>
            </a:r>
            <a:r>
              <a:rPr lang="ru-RU" b="1" i="1" dirty="0" smtClean="0"/>
              <a:t>№ 24 м. </a:t>
            </a:r>
            <a:r>
              <a:rPr lang="ru-RU" b="1" i="1" dirty="0" err="1" smtClean="0"/>
              <a:t>Київ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 b="1" i="1" u="sng" dirty="0" smtClean="0">
                <a:solidFill>
                  <a:schemeClr val="accent1">
                    <a:lumMod val="25000"/>
                  </a:schemeClr>
                </a:solidFill>
              </a:rPr>
              <a:t>Магнітне поле</a:t>
            </a:r>
            <a:r>
              <a:rPr lang="uk-UA" sz="2800" b="1" i="1" dirty="0" smtClean="0">
                <a:solidFill>
                  <a:schemeClr val="accent1">
                    <a:lumMod val="25000"/>
                  </a:schemeClr>
                </a:solidFill>
              </a:rPr>
              <a:t> – </a:t>
            </a:r>
            <a:r>
              <a:rPr lang="uk-UA" sz="2800" b="1" dirty="0" smtClean="0">
                <a:solidFill>
                  <a:schemeClr val="accent1">
                    <a:lumMod val="25000"/>
                  </a:schemeClr>
                </a:solidFill>
              </a:rPr>
              <a:t>особливий вид матерії, що має специфічні властивості:</a:t>
            </a:r>
          </a:p>
          <a:p>
            <a:pPr>
              <a:buFontTx/>
              <a:buNone/>
            </a:pPr>
            <a:r>
              <a:rPr lang="uk-UA" sz="2400" dirty="0" smtClean="0">
                <a:solidFill>
                  <a:schemeClr val="accent1">
                    <a:lumMod val="25000"/>
                  </a:schemeClr>
                </a:solidFill>
              </a:rPr>
              <a:t>	- породжується електричним струмом (зарядами, що рухаються;</a:t>
            </a:r>
          </a:p>
          <a:p>
            <a:pPr>
              <a:buFontTx/>
              <a:buNone/>
            </a:pPr>
            <a:r>
              <a:rPr lang="uk-UA" sz="2400" dirty="0" smtClean="0">
                <a:solidFill>
                  <a:schemeClr val="accent1">
                    <a:lumMod val="25000"/>
                  </a:schemeClr>
                </a:solidFill>
              </a:rPr>
              <a:t>	- породжується постійним магнітом;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1">
                    <a:lumMod val="25000"/>
                  </a:schemeClr>
                </a:solidFill>
              </a:rPr>
              <a:t>	- виявляється через дію на струм (на заряди, що рухаються);</a:t>
            </a:r>
          </a:p>
          <a:p>
            <a:pPr>
              <a:buFontTx/>
              <a:buNone/>
            </a:pPr>
            <a:r>
              <a:rPr lang="uk-UA" sz="2400" dirty="0" smtClean="0">
                <a:solidFill>
                  <a:schemeClr val="accent1">
                    <a:lumMod val="25000"/>
                  </a:schemeClr>
                </a:solidFill>
              </a:rPr>
              <a:t>	- зображується у вигляді силових ліній;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2" name="Picture 4" descr="{EE4DE394-94B4-42EC-A33C-62BC1E7D143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100013"/>
            <a:ext cx="9540875" cy="715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6" name="Picture 4" descr="правило буравч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0"/>
            <a:ext cx="9312275" cy="69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8" name="Picture 4" descr="{67426BF9-2206-4F5D-B86D-7605D4522D7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40481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dirty="0" smtClean="0">
                <a:solidFill>
                  <a:srgbClr val="A50021"/>
                </a:solidFill>
              </a:rPr>
              <a:t>Силовою характеристикою магнітного</a:t>
            </a:r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A50021"/>
                </a:solidFill>
              </a:rPr>
              <a:t>поля є</a:t>
            </a:r>
            <a:endParaRPr lang="uk-UA" sz="3600" dirty="0"/>
          </a:p>
        </p:txBody>
      </p:sp>
      <p:sp>
        <p:nvSpPr>
          <p:cNvPr id="2663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8135938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Магнітна індукція</a:t>
            </a:r>
            <a:endParaRPr lang="uk-UA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3708400" y="3644900"/>
            <a:ext cx="10795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403350" y="5373688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 smtClean="0">
                <a:solidFill>
                  <a:srgbClr val="A50021"/>
                </a:solidFill>
              </a:rPr>
              <a:t>Вимірюється в теслах  ( </a:t>
            </a:r>
            <a:r>
              <a:rPr lang="uk-UA" sz="3600" dirty="0" err="1" smtClean="0">
                <a:solidFill>
                  <a:srgbClr val="A50021"/>
                </a:solidFill>
              </a:rPr>
              <a:t>Тл</a:t>
            </a:r>
            <a:r>
              <a:rPr lang="uk-UA" sz="3600" dirty="0" smtClean="0">
                <a:solidFill>
                  <a:srgbClr val="A50021"/>
                </a:solidFill>
              </a:rPr>
              <a:t> )</a:t>
            </a:r>
            <a:endParaRPr lang="uk-UA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animBg="1"/>
      <p:bldP spid="26631" grpId="1" animBg="1"/>
      <p:bldP spid="26632" grpId="0" animBg="1"/>
      <p:bldP spid="266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3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Лінії магнітного поля</a:t>
            </a:r>
            <a:endParaRPr lang="ru-RU" smtClean="0"/>
          </a:p>
        </p:txBody>
      </p:sp>
      <p:sp>
        <p:nvSpPr>
          <p:cNvPr id="12292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eaLnBrk="1" hangingPunct="1"/>
            <a:r>
              <a:rPr lang="uk-UA" smtClean="0"/>
              <a:t>Не  перетинаються</a:t>
            </a:r>
          </a:p>
          <a:p>
            <a:pPr eaLnBrk="1" hangingPunct="1"/>
            <a:r>
              <a:rPr lang="uk-UA" smtClean="0"/>
              <a:t>Замкнені</a:t>
            </a:r>
          </a:p>
          <a:p>
            <a:pPr eaLnBrk="1" hangingPunct="1"/>
            <a:r>
              <a:rPr lang="uk-UA" smtClean="0"/>
              <a:t>Магнітні поля – вихрові </a:t>
            </a:r>
          </a:p>
          <a:p>
            <a:pPr eaLnBrk="1" hangingPunct="1"/>
            <a:r>
              <a:rPr lang="uk-UA" smtClean="0"/>
              <a:t>Магнітних зарядів не існує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u="sng" dirty="0" smtClean="0">
                <a:solidFill>
                  <a:schemeClr val="accent1">
                    <a:lumMod val="25000"/>
                  </a:schemeClr>
                </a:solidFill>
              </a:rPr>
              <a:t>Дія магнітного поля на провідник зі струмом. Сила Ампера</a:t>
            </a:r>
            <a:endParaRPr lang="ru-RU" sz="3600" b="1" u="sng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6387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Магнітне поле діє на провідник зі струмом з певною силою</a:t>
            </a:r>
          </a:p>
          <a:p>
            <a:pPr eaLnBrk="1" hangingPunct="1"/>
            <a:r>
              <a:rPr lang="uk-UA" dirty="0" smtClean="0">
                <a:solidFill>
                  <a:schemeClr val="accent1">
                    <a:lumMod val="25000"/>
                  </a:schemeClr>
                </a:solidFill>
                <a:sym typeface="Symbol" pitchFamily="18" charset="2"/>
              </a:rPr>
              <a:t> - кут між напрямком сили струму і вектором магнітної індукції</a:t>
            </a:r>
          </a:p>
          <a:p>
            <a:pPr eaLnBrk="1" hangingPunct="1"/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3286125"/>
            <a:ext cx="3135312" cy="676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257800" y="34290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248400" y="34290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4" name="Picture 4" descr="правило левой ру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{E4B1F80B-3BC5-46AC-ADB6-8B0CA8FF71A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u="sng" dirty="0" smtClean="0">
                <a:solidFill>
                  <a:schemeClr val="accent1">
                    <a:lumMod val="25000"/>
                  </a:schemeClr>
                </a:solidFill>
              </a:rPr>
              <a:t>Причина існування сили Ампера</a:t>
            </a:r>
            <a:endParaRPr lang="ru-RU" sz="3600" b="1" u="sng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Існування сили Ампера зумовлене тим, що на рухому заряджену частинку в магнітному полі діє сила – </a:t>
            </a:r>
            <a:r>
              <a:rPr lang="uk-UA" b="1" i="1" dirty="0" err="1" smtClean="0">
                <a:solidFill>
                  <a:schemeClr val="accent1">
                    <a:lumMod val="25000"/>
                  </a:schemeClr>
                </a:solidFill>
              </a:rPr>
              <a:t>сила</a:t>
            </a:r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 Лоренца</a:t>
            </a:r>
            <a:endParaRPr lang="ru-RU" b="1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b="13514"/>
          <a:stretch>
            <a:fillRect/>
          </a:stretch>
        </p:blipFill>
        <p:spPr bwMode="auto">
          <a:xfrm>
            <a:off x="4724400" y="1143000"/>
            <a:ext cx="41148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>
            <a:off x="6096000" y="3810000"/>
            <a:ext cx="1430338" cy="879475"/>
            <a:chOff x="6096000" y="3810000"/>
            <a:chExt cx="1430338" cy="879475"/>
          </a:xfrm>
        </p:grpSpPr>
        <p:pic>
          <p:nvPicPr>
            <p:cNvPr id="307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3810000"/>
              <a:ext cx="1430338" cy="8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6248400" y="4038600"/>
              <a:ext cx="304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7086600" y="3810000"/>
              <a:ext cx="304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181600" y="5029200"/>
            <a:ext cx="2322513" cy="706438"/>
            <a:chOff x="3429000" y="4572000"/>
            <a:chExt cx="2322513" cy="70643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4572000"/>
              <a:ext cx="2322513" cy="7064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7" name="Прямая со стрелкой 16"/>
            <p:cNvCxnSpPr/>
            <p:nvPr/>
          </p:nvCxnSpPr>
          <p:spPr>
            <a:xfrm>
              <a:off x="3581400" y="47244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495800" y="47244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724400" y="4800600"/>
              <a:ext cx="228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00200"/>
            <a:ext cx="43576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Магніти</a:t>
            </a:r>
            <a:endParaRPr lang="uk-UA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 rot="14043170">
            <a:off x="2453544" y="2159009"/>
            <a:ext cx="500062" cy="85725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7766926">
            <a:off x="6120240" y="2066609"/>
            <a:ext cx="428625" cy="85725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41433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Природні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667000"/>
            <a:ext cx="4500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Штучні</a:t>
            </a:r>
            <a:endParaRPr lang="uk-U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/>
          <a:srcRect l="2930" t="47726" r="50562" b="22960"/>
          <a:stretch>
            <a:fillRect/>
          </a:stretch>
        </p:blipFill>
        <p:spPr bwMode="auto">
          <a:xfrm>
            <a:off x="4953000" y="4343400"/>
            <a:ext cx="3929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4" descr="Рисунок1.png"/>
          <p:cNvPicPr>
            <a:picLocks noChangeAspect="1"/>
          </p:cNvPicPr>
          <p:nvPr/>
        </p:nvPicPr>
        <p:blipFill>
          <a:blip r:embed="rId3" cstate="print"/>
          <a:srcRect l="10753" b="549"/>
          <a:stretch>
            <a:fillRect/>
          </a:stretch>
        </p:blipFill>
        <p:spPr bwMode="auto">
          <a:xfrm>
            <a:off x="762000" y="3381596"/>
            <a:ext cx="3581400" cy="347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 магнітного поля на провідник зі струмом. 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Сила Ампера</a:t>
            </a:r>
            <a:endParaRPr kumimoji="0" lang="ru-RU" sz="40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u="sng" dirty="0" smtClean="0">
                <a:solidFill>
                  <a:schemeClr val="accent1">
                    <a:lumMod val="25000"/>
                  </a:schemeClr>
                </a:solidFill>
              </a:rPr>
              <a:t>Правило лівої руки для сили Лоренца</a:t>
            </a:r>
            <a:endParaRPr lang="uk-UA" sz="40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3732" name="Picture 4" descr="{E38DB1C3-EF07-406A-930D-AF162CAFE654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175"/>
            <a:ext cx="9144000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6913563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aramond"/>
              </a:rPr>
              <a:t>Блок </a:t>
            </a:r>
            <a:r>
              <a:rPr lang="ru-RU" sz="3600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aramond"/>
              </a:rPr>
              <a:t>контролю</a:t>
            </a:r>
            <a:endParaRPr lang="ru-RU" sz="3600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Garamond"/>
            </a:endParaRPr>
          </a:p>
        </p:txBody>
      </p:sp>
      <p:pic>
        <p:nvPicPr>
          <p:cNvPr id="10243" name="Picture 3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89363"/>
            <a:ext cx="1441450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4800" dirty="0" smtClean="0"/>
              <a:t>1.Магнітне поле існує навколо довільного </a:t>
            </a:r>
            <a:r>
              <a:rPr lang="uk-UA" sz="4800" dirty="0" err="1" smtClean="0"/>
              <a:t>проводника</a:t>
            </a:r>
            <a:r>
              <a:rPr lang="uk-UA" sz="4800" dirty="0" smtClean="0"/>
              <a:t> зі струмом,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4800" dirty="0" smtClean="0"/>
              <a:t>  т. о. навколо …………  електричних зарядів.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4800" dirty="0"/>
          </a:p>
          <a:p>
            <a:pPr>
              <a:lnSpc>
                <a:spcPct val="80000"/>
              </a:lnSpc>
              <a:buFontTx/>
              <a:buNone/>
            </a:pPr>
            <a:endParaRPr lang="ru-RU" sz="4800" dirty="0"/>
          </a:p>
          <a:p>
            <a:pPr>
              <a:lnSpc>
                <a:spcPct val="80000"/>
              </a:lnSpc>
              <a:buFontTx/>
              <a:buNone/>
            </a:pPr>
            <a:endParaRPr lang="ru-RU" sz="1200" dirty="0"/>
          </a:p>
          <a:p>
            <a:pPr>
              <a:lnSpc>
                <a:spcPct val="80000"/>
              </a:lnSpc>
              <a:buFontTx/>
              <a:buNone/>
            </a:pPr>
            <a:endParaRPr lang="ru-RU" sz="1200" dirty="0"/>
          </a:p>
          <a:p>
            <a:pPr>
              <a:lnSpc>
                <a:spcPct val="80000"/>
              </a:lnSpc>
              <a:buFontTx/>
              <a:buNone/>
            </a:pPr>
            <a:endParaRPr lang="ru-RU" sz="1200" dirty="0"/>
          </a:p>
          <a:p>
            <a:pPr>
              <a:lnSpc>
                <a:spcPct val="80000"/>
              </a:lnSpc>
              <a:buFontTx/>
              <a:buNone/>
            </a:pPr>
            <a:endParaRPr lang="ru-RU" sz="1200" dirty="0"/>
          </a:p>
          <a:p>
            <a:pPr>
              <a:lnSpc>
                <a:spcPct val="80000"/>
              </a:lnSpc>
              <a:buFontTx/>
              <a:buNone/>
            </a:pPr>
            <a:endParaRPr lang="ru-RU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dirty="0" smtClean="0"/>
              <a:t>Правильна відповідь: рухомих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>
              <a:buFontTx/>
              <a:buNone/>
            </a:pPr>
            <a:r>
              <a:rPr lang="uk-UA" dirty="0" smtClean="0"/>
              <a:t>2. Навколо нерухомих електричних зарядів існує тільки………. поле.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uk-UA" dirty="0" smtClean="0"/>
              <a:t>Правильна відповідь: електричне</a:t>
            </a:r>
            <a:endParaRPr lang="uk-UA" dirty="0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505200" y="2667000"/>
            <a:ext cx="1905000" cy="1905000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886200" y="35814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886200" y="36576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886200" y="3733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886200" y="3733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5334000" y="1752600"/>
            <a:ext cx="11430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55626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5638800" y="34290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 flipV="1">
            <a:off x="5486400" y="44196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4572000" y="48006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2590800" y="4419600"/>
            <a:ext cx="990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1905000" y="3733800"/>
            <a:ext cx="1447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057400" y="2082800"/>
            <a:ext cx="1524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4114800" y="1397000"/>
            <a:ext cx="2286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943600" y="6324600"/>
            <a:ext cx="281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79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78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79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7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79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7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79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172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3528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52600" y="54102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92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235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71800" y="3124200"/>
            <a:ext cx="26670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4. Визначити напрямок сили Ампера</a:t>
            </a:r>
            <a:endParaRPr lang="uk-UA" sz="28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>
              <a:latin typeface="Century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411413" y="1341438"/>
            <a:ext cx="3313112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/>
              <a:t>N</a:t>
            </a:r>
            <a:endParaRPr lang="ru-RU" sz="4800" b="1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55875" y="5157788"/>
            <a:ext cx="3384550" cy="1223962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S</a:t>
            </a:r>
            <a:endParaRPr lang="ru-RU" sz="4400" b="1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276600" y="3429000"/>
            <a:ext cx="1366838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51275" y="3933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7850" cy="719138"/>
          </a:xfrm>
          <a:prstGeom prst="rect">
            <a:avLst/>
          </a:prstGeom>
          <a:noFill/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932363" y="3789363"/>
            <a:ext cx="1368425" cy="431800"/>
          </a:xfrm>
          <a:prstGeom prst="rightArrow">
            <a:avLst>
              <a:gd name="adj1" fmla="val 50000"/>
              <a:gd name="adj2" fmla="val 792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443663" y="3644900"/>
            <a:ext cx="1223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entury" pitchFamily="18" charset="0"/>
              </a:rPr>
              <a:t>F</a:t>
            </a:r>
            <a:r>
              <a:rPr lang="en-US" sz="4000" baseline="-25000">
                <a:latin typeface="Century" pitchFamily="18" charset="0"/>
              </a:rPr>
              <a:t>A</a:t>
            </a:r>
            <a:endParaRPr lang="ru-RU" sz="400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5. Визначити напрямок сили Ампера</a:t>
            </a:r>
            <a:r>
              <a:rPr lang="ru-RU" sz="2800" dirty="0" smtClean="0">
                <a:solidFill>
                  <a:schemeClr val="bg1"/>
                </a:solidFill>
                <a:latin typeface="Century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411413" y="1341438"/>
            <a:ext cx="3313112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/>
              <a:t>N</a:t>
            </a:r>
            <a:endParaRPr lang="ru-RU" sz="4800" b="1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11413" y="5157788"/>
            <a:ext cx="3529012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S</a:t>
            </a:r>
            <a:endParaRPr lang="ru-RU" sz="4400" b="1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276600" y="3429000"/>
            <a:ext cx="1366838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63938" y="4005263"/>
            <a:ext cx="8636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924300" y="3644900"/>
            <a:ext cx="71438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7" name="Picture 9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577850" cy="719137"/>
          </a:xfrm>
          <a:prstGeom prst="rect">
            <a:avLst/>
          </a:prstGeom>
          <a:noFill/>
        </p:spPr>
      </p:pic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835150" y="3789363"/>
            <a:ext cx="1223963" cy="360362"/>
          </a:xfrm>
          <a:prstGeom prst="leftArrow">
            <a:avLst>
              <a:gd name="adj1" fmla="val 50000"/>
              <a:gd name="adj2" fmla="val 84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71550" y="3644900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entury" pitchFamily="18" charset="0"/>
              </a:rPr>
              <a:t>F</a:t>
            </a:r>
            <a:r>
              <a:rPr lang="en-US" sz="3600" baseline="-25000">
                <a:latin typeface="Century" pitchFamily="18" charset="0"/>
              </a:rPr>
              <a:t>A</a:t>
            </a:r>
            <a:endParaRPr lang="ru-RU" sz="360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6. Визначити напрямок сили Ампера</a:t>
            </a:r>
            <a:endParaRPr lang="uk-UA" sz="2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>
              <a:latin typeface="Century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6013" y="3213100"/>
            <a:ext cx="2197100" cy="1366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/>
              <a:t>N</a:t>
            </a:r>
            <a:endParaRPr lang="ru-RU" sz="4800" b="1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56325" y="3213100"/>
            <a:ext cx="2376488" cy="136842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S</a:t>
            </a:r>
            <a:endParaRPr lang="ru-RU" sz="4400" b="1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995738" y="3357563"/>
            <a:ext cx="1366837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11638" y="4005263"/>
            <a:ext cx="8636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43438" y="3644900"/>
            <a:ext cx="71437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1" name="Picture 9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7850" cy="719138"/>
          </a:xfrm>
          <a:prstGeom prst="rect">
            <a:avLst/>
          </a:prstGeom>
          <a:noFill/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356100" y="4868863"/>
            <a:ext cx="503238" cy="1008062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067175" y="594995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entury" pitchFamily="18" charset="0"/>
              </a:rPr>
              <a:t>   F</a:t>
            </a:r>
            <a:r>
              <a:rPr lang="en-US" sz="3600" baseline="-25000">
                <a:latin typeface="Century" pitchFamily="18" charset="0"/>
              </a:rPr>
              <a:t>A</a:t>
            </a:r>
            <a:endParaRPr lang="ru-RU" sz="360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7. Визначити напрямок сили Ампера</a:t>
            </a:r>
            <a:r>
              <a:rPr lang="ru-RU" sz="2800" dirty="0" smtClean="0">
                <a:solidFill>
                  <a:schemeClr val="bg1"/>
                </a:solidFill>
                <a:latin typeface="Century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>
              <a:latin typeface="Century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80063" y="3141663"/>
            <a:ext cx="3313112" cy="13668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/>
              <a:t>N</a:t>
            </a:r>
            <a:endParaRPr lang="ru-RU" sz="4800" b="1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850" y="3213100"/>
            <a:ext cx="3060700" cy="136842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S</a:t>
            </a:r>
            <a:endParaRPr lang="ru-RU" sz="4400" b="1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779838" y="3357563"/>
            <a:ext cx="1366837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95738" y="3933825"/>
            <a:ext cx="863600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356100" y="3573463"/>
            <a:ext cx="71438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577850" cy="719138"/>
          </a:xfrm>
          <a:prstGeom prst="rect">
            <a:avLst/>
          </a:prstGeom>
          <a:noFill/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211638" y="2205038"/>
            <a:ext cx="431800" cy="936625"/>
          </a:xfrm>
          <a:prstGeom prst="upArrow">
            <a:avLst>
              <a:gd name="adj1" fmla="val 50000"/>
              <a:gd name="adj2" fmla="val 542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859338" y="2060575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entury" pitchFamily="18" charset="0"/>
              </a:rPr>
              <a:t>F</a:t>
            </a:r>
            <a:r>
              <a:rPr lang="en-US" sz="3600" baseline="-25000">
                <a:latin typeface="Century" pitchFamily="18" charset="0"/>
              </a:rPr>
              <a:t>A</a:t>
            </a:r>
            <a:endParaRPr lang="ru-RU" sz="360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Century" pitchFamily="18" charset="0"/>
              </a:rPr>
              <a:t>8.Під яким кутом до ліній індукції магнітного поля має рухатись електрон, щоб на нього не діяла сила Лоренца?</a:t>
            </a:r>
            <a:endParaRPr lang="uk-UA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29600" cy="18335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Century" pitchFamily="18" charset="0"/>
              </a:rPr>
              <a:t>а) 30°;     б) 45°;</a:t>
            </a:r>
            <a:endParaRPr lang="ru-RU" sz="2800" dirty="0">
              <a:latin typeface="Century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Century" pitchFamily="18" charset="0"/>
              </a:rPr>
              <a:t>в) 90°;     </a:t>
            </a:r>
            <a:r>
              <a:rPr lang="ru-RU" sz="2800" dirty="0">
                <a:latin typeface="Century" pitchFamily="18" charset="0"/>
              </a:rPr>
              <a:t>г) </a:t>
            </a:r>
            <a:r>
              <a:rPr lang="ru-RU" sz="2800" dirty="0" smtClean="0">
                <a:latin typeface="Century" pitchFamily="18" charset="0"/>
              </a:rPr>
              <a:t>180°;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8196" name="Picture 4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577850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{1CBEE9DC-6A42-46AE-B319-37462FDBECF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9.Як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зміниться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сила Ампера,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що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діє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на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прямолінійний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провідник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зі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струмом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в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однорідному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магнітному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полі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,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при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збільшенні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сили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струму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в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провіднику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у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2 рази?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Провідник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розміщений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>перпендикулярно вектору </a:t>
            </a:r>
            <a:r>
              <a:rPr lang="ru-RU" sz="3200" dirty="0" err="1" smtClean="0">
                <a:solidFill>
                  <a:schemeClr val="tx1"/>
                </a:solidFill>
                <a:latin typeface="Century" pitchFamily="18" charset="0"/>
              </a:rPr>
              <a:t>індукції</a:t>
            </a:r>
            <a:r>
              <a:rPr lang="ru-RU" sz="3200" dirty="0" smtClean="0">
                <a:solidFill>
                  <a:schemeClr val="tx1"/>
                </a:solidFill>
                <a:latin typeface="Century" pitchFamily="18" charset="0"/>
              </a:rPr>
              <a:t>.</a:t>
            </a:r>
            <a:r>
              <a:rPr lang="ru-RU" sz="3200" b="1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entury" pitchFamily="18" charset="0"/>
              </a:rPr>
            </a:br>
            <a:endParaRPr lang="ru-RU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29600" cy="18335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Century" pitchFamily="18" charset="0"/>
              </a:rPr>
              <a:t>а) </a:t>
            </a:r>
            <a:r>
              <a:rPr lang="ru-RU" sz="2800" dirty="0" err="1" smtClean="0">
                <a:latin typeface="Century" pitchFamily="18" charset="0"/>
              </a:rPr>
              <a:t>зменшиться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>
                <a:latin typeface="Century" pitchFamily="18" charset="0"/>
              </a:rPr>
              <a:t>у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>
                <a:latin typeface="Century" pitchFamily="18" charset="0"/>
              </a:rPr>
              <a:t>2 </a:t>
            </a:r>
            <a:r>
              <a:rPr lang="ru-RU" sz="2800" dirty="0" smtClean="0">
                <a:latin typeface="Century" pitchFamily="18" charset="0"/>
              </a:rPr>
              <a:t>рази; </a:t>
            </a:r>
            <a:r>
              <a:rPr lang="ru-RU" sz="2800" dirty="0">
                <a:latin typeface="Century" pitchFamily="18" charset="0"/>
              </a:rPr>
              <a:t>б) </a:t>
            </a:r>
            <a:r>
              <a:rPr lang="ru-RU" sz="2800" dirty="0" err="1" smtClean="0">
                <a:latin typeface="Century" pitchFamily="18" charset="0"/>
              </a:rPr>
              <a:t>зменшиться</a:t>
            </a:r>
            <a:r>
              <a:rPr lang="ru-RU" sz="2800" dirty="0" smtClean="0">
                <a:latin typeface="Century" pitchFamily="18" charset="0"/>
              </a:rPr>
              <a:t>  </a:t>
            </a:r>
            <a:r>
              <a:rPr lang="ru-RU" sz="2800" dirty="0">
                <a:latin typeface="Century" pitchFamily="18" charset="0"/>
              </a:rPr>
              <a:t>у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>
                <a:latin typeface="Century" pitchFamily="18" charset="0"/>
              </a:rPr>
              <a:t>4 </a:t>
            </a:r>
          </a:p>
          <a:p>
            <a:pPr>
              <a:buFontTx/>
              <a:buNone/>
            </a:pPr>
            <a:r>
              <a:rPr lang="ru-RU" sz="2800" dirty="0" smtClean="0">
                <a:latin typeface="Century" pitchFamily="18" charset="0"/>
              </a:rPr>
              <a:t>рази;</a:t>
            </a:r>
            <a:endParaRPr lang="ru-RU" sz="2800" dirty="0">
              <a:latin typeface="Century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Century" pitchFamily="18" charset="0"/>
              </a:rPr>
              <a:t>в) </a:t>
            </a:r>
            <a:r>
              <a:rPr lang="ru-RU" sz="2800" dirty="0" err="1" smtClean="0">
                <a:latin typeface="Century" pitchFamily="18" charset="0"/>
              </a:rPr>
              <a:t>збільшиться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>
                <a:latin typeface="Century" pitchFamily="18" charset="0"/>
              </a:rPr>
              <a:t>у</a:t>
            </a:r>
            <a:r>
              <a:rPr lang="ru-RU" sz="2800" dirty="0" smtClean="0">
                <a:latin typeface="Century" pitchFamily="18" charset="0"/>
              </a:rPr>
              <a:t> </a:t>
            </a:r>
            <a:r>
              <a:rPr lang="ru-RU" sz="2800" dirty="0">
                <a:latin typeface="Century" pitchFamily="18" charset="0"/>
              </a:rPr>
              <a:t>2 </a:t>
            </a:r>
            <a:r>
              <a:rPr lang="ru-RU" sz="2800" dirty="0" smtClean="0">
                <a:latin typeface="Century" pitchFamily="18" charset="0"/>
              </a:rPr>
              <a:t>рази; </a:t>
            </a:r>
            <a:r>
              <a:rPr lang="ru-RU" sz="2800" dirty="0">
                <a:latin typeface="Century" pitchFamily="18" charset="0"/>
              </a:rPr>
              <a:t>г) </a:t>
            </a:r>
            <a:r>
              <a:rPr lang="ru-RU" sz="2800" dirty="0" err="1" smtClean="0">
                <a:latin typeface="Century" pitchFamily="18" charset="0"/>
              </a:rPr>
              <a:t>збільшиться</a:t>
            </a:r>
            <a:r>
              <a:rPr lang="ru-RU" sz="2800" dirty="0" smtClean="0">
                <a:latin typeface="Century" pitchFamily="18" charset="0"/>
              </a:rPr>
              <a:t> у 4 рази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12292" name="Picture 4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577850" cy="71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Century" pitchFamily="18" charset="0"/>
              </a:rPr>
              <a:t>10.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стрілочками. </a:t>
            </a:r>
            <a:endParaRPr lang="uk-UA" sz="32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003800" y="43656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27763" y="32131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516688" y="31416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40052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164388" y="4005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443663" y="52292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403350" y="60213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Century" pitchFamily="18" charset="0"/>
              </a:rPr>
              <a:t>а) 1,          б)2,             в)3,            г)4</a:t>
            </a:r>
          </a:p>
        </p:txBody>
      </p:sp>
      <p:pic>
        <p:nvPicPr>
          <p:cNvPr id="18444" name="Picture 12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850" cy="719138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1600200" y="3070860"/>
            <a:ext cx="0" cy="251460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81200" y="3070860"/>
            <a:ext cx="0" cy="251460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95600" y="3048000"/>
            <a:ext cx="0" cy="251460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352800" y="3070860"/>
            <a:ext cx="0" cy="251460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133600" y="3909060"/>
            <a:ext cx="685800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62200" y="329946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</a:rPr>
              <a:t>І</a:t>
            </a:r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20" name="Группа 27"/>
          <p:cNvGrpSpPr/>
          <p:nvPr/>
        </p:nvGrpSpPr>
        <p:grpSpPr>
          <a:xfrm>
            <a:off x="2362200" y="4975860"/>
            <a:ext cx="381000" cy="523220"/>
            <a:chOff x="2819400" y="3505200"/>
            <a:chExt cx="3810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3505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B</a:t>
              </a:r>
              <a:endParaRPr lang="ru-RU" sz="2800" dirty="0">
                <a:latin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895600" y="3581400"/>
              <a:ext cx="304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2316480" y="4099560"/>
            <a:ext cx="304800" cy="304800"/>
            <a:chOff x="4343400" y="3581400"/>
            <a:chExt cx="304800" cy="3048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343400" y="3733800"/>
              <a:ext cx="3048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495800" y="3581400"/>
              <a:ext cx="0" cy="304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11.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</a:t>
            </a:r>
            <a:r>
              <a:rPr lang="uk-UA" sz="28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.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endParaRPr lang="ru-RU" sz="2800" dirty="0">
              <a:solidFill>
                <a:schemeClr val="accent1">
                  <a:lumMod val="25000"/>
                </a:schemeClr>
              </a:solidFill>
              <a:latin typeface="Century" pitchFamily="18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003800" y="43656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227763" y="32131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516688" y="31416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59338" y="40052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164388" y="4005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43663" y="52292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403350" y="60213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entury" pitchFamily="18" charset="0"/>
              </a:rPr>
              <a:t>а) 1,          б)2,             в)3,            г)4</a:t>
            </a:r>
          </a:p>
        </p:txBody>
      </p:sp>
      <p:pic>
        <p:nvPicPr>
          <p:cNvPr id="21515" name="Picture 11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850" cy="71913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194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66800" y="2872740"/>
            <a:ext cx="1752600" cy="2537460"/>
            <a:chOff x="1066800" y="2872740"/>
            <a:chExt cx="1752600" cy="2537460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1066800" y="2895600"/>
              <a:ext cx="0" cy="2514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447800" y="2895600"/>
              <a:ext cx="0" cy="2514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362200" y="2872740"/>
              <a:ext cx="0" cy="2514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819400" y="2895600"/>
              <a:ext cx="0" cy="2514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1600200" y="3733800"/>
              <a:ext cx="685800" cy="685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800" y="31242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latin typeface="Times New Roman" pitchFamily="18" charset="0"/>
                </a:rPr>
                <a:t>І</a:t>
              </a:r>
              <a:endParaRPr lang="ru-RU" sz="2800" dirty="0"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9260" y="3398520"/>
              <a:ext cx="30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Times New Roman" pitchFamily="18" charset="0"/>
                </a:rPr>
                <a:t>·</a:t>
              </a:r>
              <a:endParaRPr lang="ru-RU" sz="2800" dirty="0">
                <a:latin typeface="Times New Roman" pitchFamily="18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828800" y="4800600"/>
              <a:ext cx="381000" cy="523220"/>
              <a:chOff x="2819400" y="3505200"/>
              <a:chExt cx="381000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819400" y="35052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</a:rPr>
                  <a:t>B</a:t>
                </a:r>
                <a:endParaRPr lang="ru-RU" sz="2800" dirty="0">
                  <a:latin typeface="Times New Roman" pitchFamily="18" charset="0"/>
                </a:endParaRPr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>
              <a:xfrm>
                <a:off x="2895600" y="3581400"/>
                <a:ext cx="3048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entury" pitchFamily="18" charset="0"/>
              </a:rPr>
              <a:t> 12</a:t>
            </a:r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. За допомогою правила лівої руки, визначити напрямок сили, з якою магнітне поле буде діяти на провідник зі струмом. </a:t>
            </a:r>
            <a:endParaRPr lang="uk-UA" sz="2800" dirty="0">
              <a:solidFill>
                <a:schemeClr val="accent1">
                  <a:lumMod val="25000"/>
                </a:schemeClr>
              </a:solidFill>
              <a:latin typeface="Century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403350" y="60213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latin typeface="Century" pitchFamily="18" charset="0"/>
              </a:rPr>
              <a:t>а) вгору,     б)вниз,      в) до нас,        г) від нас.</a:t>
            </a:r>
            <a:endParaRPr lang="uk-UA" sz="2400" dirty="0">
              <a:latin typeface="Century" pitchFamily="18" charset="0"/>
            </a:endParaRPr>
          </a:p>
        </p:txBody>
      </p:sp>
      <p:pic>
        <p:nvPicPr>
          <p:cNvPr id="28682" name="Picture 10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850" cy="7191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5400000">
            <a:off x="1943100" y="1943100"/>
            <a:ext cx="609600" cy="2514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1943100" y="3695700"/>
            <a:ext cx="609600" cy="2514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066800" y="4114800"/>
            <a:ext cx="2590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19400" y="3505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</a:rPr>
              <a:t>І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2895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N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4724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S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ru-RU" sz="3200" dirty="0">
                <a:latin typeface="Century" pitchFamily="18" charset="0"/>
              </a:rPr>
              <a:t/>
            </a:r>
            <a:br>
              <a:rPr lang="ru-RU" sz="3200" dirty="0">
                <a:latin typeface="Century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Century" pitchFamily="18" charset="0"/>
              </a:rPr>
              <a:t> 13.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стрілочками.</a:t>
            </a:r>
            <a:r>
              <a:rPr lang="uk-UA" sz="28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endParaRPr lang="uk-UA" sz="2800" dirty="0">
              <a:solidFill>
                <a:schemeClr val="accent1">
                  <a:lumMod val="25000"/>
                </a:schemeClr>
              </a:solidFill>
              <a:latin typeface="Century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5003800" y="43656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227763" y="32131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516688" y="31416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59338" y="40052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443663" y="52292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03350" y="602138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entury" pitchFamily="18" charset="0"/>
              </a:rPr>
              <a:t>а) 1,          б) 2,           в) 3,             г) 4</a:t>
            </a:r>
          </a:p>
        </p:txBody>
      </p:sp>
      <p:pic>
        <p:nvPicPr>
          <p:cNvPr id="29706" name="Picture 10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850" cy="719138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1751741" y="3171114"/>
            <a:ext cx="697544" cy="2135376"/>
            <a:chOff x="1751741" y="3171114"/>
            <a:chExt cx="697544" cy="2135376"/>
          </a:xfrm>
        </p:grpSpPr>
        <p:grpSp>
          <p:nvGrpSpPr>
            <p:cNvPr id="15" name="Группа 14"/>
            <p:cNvGrpSpPr/>
            <p:nvPr/>
          </p:nvGrpSpPr>
          <p:grpSpPr>
            <a:xfrm rot="3056743">
              <a:off x="1785230" y="3137625"/>
              <a:ext cx="592860" cy="659838"/>
              <a:chOff x="2090467" y="3186904"/>
              <a:chExt cx="592860" cy="65983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8"/>
            <p:cNvGrpSpPr/>
            <p:nvPr/>
          </p:nvGrpSpPr>
          <p:grpSpPr>
            <a:xfrm rot="3056743">
              <a:off x="1822936" y="3689541"/>
              <a:ext cx="592860" cy="659838"/>
              <a:chOff x="2090467" y="3186904"/>
              <a:chExt cx="592860" cy="659838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 rot="3056743">
              <a:off x="1822935" y="4222941"/>
              <a:ext cx="592860" cy="659838"/>
              <a:chOff x="2090467" y="3186904"/>
              <a:chExt cx="592860" cy="659838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 rot="3056743">
              <a:off x="1822936" y="4680141"/>
              <a:ext cx="592860" cy="659838"/>
              <a:chOff x="2090467" y="3186904"/>
              <a:chExt cx="592860" cy="659838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Группа 34"/>
          <p:cNvGrpSpPr/>
          <p:nvPr/>
        </p:nvGrpSpPr>
        <p:grpSpPr>
          <a:xfrm>
            <a:off x="2971800" y="3200400"/>
            <a:ext cx="697544" cy="2135376"/>
            <a:chOff x="1751741" y="3171114"/>
            <a:chExt cx="697544" cy="2135376"/>
          </a:xfrm>
        </p:grpSpPr>
        <p:grpSp>
          <p:nvGrpSpPr>
            <p:cNvPr id="36" name="Группа 35"/>
            <p:cNvGrpSpPr/>
            <p:nvPr/>
          </p:nvGrpSpPr>
          <p:grpSpPr>
            <a:xfrm rot="3056743">
              <a:off x="1785230" y="3137625"/>
              <a:ext cx="592860" cy="659838"/>
              <a:chOff x="2090467" y="3186904"/>
              <a:chExt cx="592860" cy="65983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/>
            <p:cNvGrpSpPr/>
            <p:nvPr/>
          </p:nvGrpSpPr>
          <p:grpSpPr>
            <a:xfrm rot="3056743">
              <a:off x="1822936" y="3689541"/>
              <a:ext cx="592860" cy="659838"/>
              <a:chOff x="2090467" y="3186904"/>
              <a:chExt cx="592860" cy="659838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 rot="3056743">
              <a:off x="1822935" y="4222941"/>
              <a:ext cx="592860" cy="659838"/>
              <a:chOff x="2090467" y="3186904"/>
              <a:chExt cx="592860" cy="659838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 rot="3056743">
              <a:off x="1822936" y="4680141"/>
              <a:ext cx="592860" cy="659838"/>
              <a:chOff x="2090467" y="3186904"/>
              <a:chExt cx="592860" cy="659838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flipV="1">
                <a:off x="2233340" y="3541942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2090467" y="3700059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521400" y="3186904"/>
                <a:ext cx="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2378527" y="3345020"/>
                <a:ext cx="3048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Прямая со стрелкой 56"/>
          <p:cNvCxnSpPr/>
          <p:nvPr/>
        </p:nvCxnSpPr>
        <p:spPr>
          <a:xfrm flipV="1">
            <a:off x="2720340" y="3429000"/>
            <a:ext cx="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9400" y="3505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</a:rPr>
              <a:t>І</a:t>
            </a:r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733800" y="4724400"/>
            <a:ext cx="381000" cy="523220"/>
            <a:chOff x="2819400" y="3505200"/>
            <a:chExt cx="381000" cy="523220"/>
          </a:xfrm>
        </p:grpSpPr>
        <p:sp>
          <p:nvSpPr>
            <p:cNvPr id="60" name="TextBox 59"/>
            <p:cNvSpPr txBox="1"/>
            <p:nvPr/>
          </p:nvSpPr>
          <p:spPr>
            <a:xfrm>
              <a:off x="2819400" y="35052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</a:rPr>
                <a:t>B</a:t>
              </a:r>
              <a:endParaRPr lang="ru-RU" sz="2800" dirty="0">
                <a:latin typeface="Times New Roman" pitchFamily="18" charset="0"/>
              </a:endParaRPr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2895600" y="3581400"/>
              <a:ext cx="304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13. </a:t>
            </a:r>
            <a:r>
              <a:rPr lang="ru-RU" sz="32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Визначити</a:t>
            </a: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розміщення</a:t>
            </a: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полюсів</a:t>
            </a: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магниту</a:t>
            </a:r>
            <a:endParaRPr lang="ru-RU" sz="3200" dirty="0">
              <a:solidFill>
                <a:schemeClr val="accent1">
                  <a:lumMod val="25000"/>
                </a:schemeClr>
              </a:solidFill>
              <a:latin typeface="Century" pitchFamily="18" charset="0"/>
            </a:endParaRPr>
          </a:p>
        </p:txBody>
      </p:sp>
      <p:pic>
        <p:nvPicPr>
          <p:cNvPr id="24580" name="Picture 4" descr="11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7850" cy="719138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0113" y="4868863"/>
            <a:ext cx="7488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а)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ліворуч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–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північний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полюс,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б)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праворуч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– </a:t>
            </a:r>
            <a:r>
              <a:rPr lang="ru-RU" sz="2400" dirty="0" err="1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південний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Century" pitchFamily="18" charset="0"/>
              </a:rPr>
              <a:t>полюс.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066800" y="2057400"/>
            <a:ext cx="2362200" cy="2514600"/>
            <a:chOff x="1066800" y="2057400"/>
            <a:chExt cx="2362200" cy="2514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66800" y="2057400"/>
              <a:ext cx="609600" cy="2514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931668" y="2819400"/>
              <a:ext cx="685800" cy="1447800"/>
              <a:chOff x="1931668" y="2819400"/>
              <a:chExt cx="685800" cy="14478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931668" y="2819400"/>
                <a:ext cx="685800" cy="685800"/>
              </a:xfrm>
              <a:prstGeom prst="ellipse">
                <a:avLst/>
              </a:prstGeom>
              <a:solidFill>
                <a:srgbClr val="FFFFCC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>
                <a:off x="2286000" y="3505200"/>
                <a:ext cx="0" cy="762000"/>
              </a:xfrm>
              <a:prstGeom prst="straightConnector1">
                <a:avLst/>
              </a:prstGeom>
              <a:ln w="666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Группа 25"/>
              <p:cNvGrpSpPr/>
              <p:nvPr/>
            </p:nvGrpSpPr>
            <p:grpSpPr>
              <a:xfrm>
                <a:off x="2124074" y="3019422"/>
                <a:ext cx="304800" cy="304800"/>
                <a:chOff x="2133600" y="3048000"/>
                <a:chExt cx="304800" cy="304800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2133600" y="3200400"/>
                  <a:ext cx="3048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V="1">
                  <a:off x="2286000" y="3048000"/>
                  <a:ext cx="0" cy="30480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819400" y="2057400"/>
              <a:ext cx="609600" cy="2514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304800"/>
            <a:ext cx="2533650" cy="2238375"/>
          </a:xfrm>
          <a:prstGeom prst="rect">
            <a:avLst/>
          </a:prstGeom>
          <a:noFill/>
        </p:spPr>
      </p:pic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527300" y="14478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2495550" cy="1924050"/>
          </a:xfrm>
          <a:prstGeom prst="rect">
            <a:avLst/>
          </a:prstGeom>
          <a:noFill/>
        </p:spPr>
      </p:pic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7543800" y="5486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25700"/>
            <a:ext cx="2705100" cy="2162175"/>
          </a:xfrm>
          <a:prstGeom prst="rect">
            <a:avLst/>
          </a:prstGeom>
          <a:noFill/>
        </p:spPr>
      </p:pic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4724400" y="2501900"/>
            <a:ext cx="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2552700" cy="2076450"/>
          </a:xfrm>
          <a:prstGeom prst="rect">
            <a:avLst/>
          </a:prstGeom>
          <a:noFill/>
        </p:spPr>
      </p:pic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1905000" y="4495800"/>
            <a:ext cx="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0"/>
            <a:ext cx="2078038" cy="2486025"/>
          </a:xfrm>
          <a:prstGeom prst="rect">
            <a:avLst/>
          </a:prstGeom>
          <a:noFill/>
        </p:spPr>
      </p:pic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6705600" y="-2286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1" grpId="0" animBg="1"/>
      <p:bldP spid="44043" grpId="0" animBg="1"/>
      <p:bldP spid="44045" grpId="0" animBg="1"/>
      <p:bldP spid="440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762000"/>
          </a:xfrm>
        </p:spPr>
        <p:txBody>
          <a:bodyPr/>
          <a:lstStyle/>
          <a:p>
            <a:r>
              <a:rPr lang="uk-UA" sz="2400" dirty="0" smtClean="0">
                <a:solidFill>
                  <a:srgbClr val="3333FF"/>
                </a:solidFill>
              </a:rPr>
              <a:t>Полярне сяйво - </a:t>
            </a:r>
            <a:r>
              <a:rPr lang="uk-UA" sz="2400" i="1" dirty="0" smtClean="0">
                <a:latin typeface="Agency FB" pitchFamily="34" charset="0"/>
              </a:rPr>
              <a:t>прояв дії сили Лоренца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3316" name="Picture 4" descr="{D215AB7A-E5F2-4CB3-8704-1220A9400C71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38200"/>
            <a:ext cx="3048000" cy="2895600"/>
          </a:xfrm>
          <a:prstGeom prst="rect">
            <a:avLst/>
          </a:prstGeom>
          <a:noFill/>
        </p:spPr>
      </p:pic>
      <p:pic>
        <p:nvPicPr>
          <p:cNvPr id="4" name="Picture 5" descr="C:\Documents and Settings\Ира\Рабочий стол\сиян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Ира\Рабочий стол\сияние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9530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Ира\Рабочий стол\сияние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338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Ира\Рабочий стол\сияние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8200"/>
            <a:ext cx="3265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Ира\Рабочий стол\перелет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4967287" cy="3300413"/>
          </a:xfrm>
          <a:prstGeom prst="rect">
            <a:avLst/>
          </a:prstGeom>
          <a:noFill/>
          <a:ln w="57150">
            <a:solidFill>
              <a:srgbClr val="376092"/>
            </a:solidFill>
            <a:miter lim="800000"/>
            <a:headEnd/>
            <a:tailEnd/>
          </a:ln>
        </p:spPr>
      </p:pic>
      <p:pic>
        <p:nvPicPr>
          <p:cNvPr id="26627" name="Picture 3" descr="C:\Documents and Settings\Ира\Рабочий стол\переле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5974">
            <a:off x="4303713" y="379413"/>
            <a:ext cx="4572000" cy="3429000"/>
          </a:xfrm>
          <a:prstGeom prst="rect">
            <a:avLst/>
          </a:prstGeom>
          <a:noFill/>
          <a:ln w="57150">
            <a:solidFill>
              <a:srgbClr val="558ED5"/>
            </a:solidFill>
            <a:miter lim="800000"/>
            <a:headEnd/>
            <a:tailEnd/>
          </a:ln>
        </p:spPr>
      </p:pic>
      <p:pic>
        <p:nvPicPr>
          <p:cNvPr id="26628" name="Picture 4" descr="C:\Documents and Settings\Ира\Рабочий стол\переле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330575"/>
            <a:ext cx="3527425" cy="352742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6630" name="Picture 6" descr="C:\Documents and Settings\Ира\Рабочий стол\перелет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47464">
            <a:off x="354013" y="3186113"/>
            <a:ext cx="3592512" cy="2916237"/>
          </a:xfrm>
          <a:prstGeom prst="rect">
            <a:avLst/>
          </a:prstGeom>
          <a:noFill/>
          <a:ln w="57150">
            <a:solidFill>
              <a:srgbClr val="95B3D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Ира\Рабочий стол\рыбы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100" y="-139700"/>
            <a:ext cx="4670425" cy="3810000"/>
          </a:xfrm>
          <a:prstGeom prst="rect">
            <a:avLst/>
          </a:prstGeom>
          <a:noFill/>
        </p:spPr>
      </p:pic>
      <p:pic>
        <p:nvPicPr>
          <p:cNvPr id="27651" name="Picture 3" descr="C:\Documents and Settings\Ира\Рабочий стол\рыб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3462338"/>
            <a:ext cx="7291388" cy="3359150"/>
          </a:xfrm>
          <a:prstGeom prst="rect">
            <a:avLst/>
          </a:prstGeom>
          <a:noFill/>
        </p:spPr>
      </p:pic>
      <p:pic>
        <p:nvPicPr>
          <p:cNvPr id="27652" name="Picture 4" descr="C:\Documents and Settings\Ира\Рабочий стол\рыбы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413" y="-676275"/>
            <a:ext cx="5621337" cy="6448425"/>
          </a:xfrm>
          <a:prstGeom prst="rect">
            <a:avLst/>
          </a:prstGeom>
          <a:noFill/>
        </p:spPr>
      </p:pic>
      <p:pic>
        <p:nvPicPr>
          <p:cNvPr id="27654" name="Picture 6" descr="C:\Documents and Settings\Ира\Рабочий стол\рыбы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9538" y="2432050"/>
            <a:ext cx="6029326" cy="446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40" name="Picture 4" descr="{316EA511-7ED6-4C1A-87A1-CFF0E82C0B6F}"/>
          <p:cNvPicPr>
            <a:picLocks noChangeAspect="1" noChangeArrowheads="1"/>
          </p:cNvPicPr>
          <p:nvPr/>
        </p:nvPicPr>
        <p:blipFill>
          <a:blip r:embed="rId2" cstate="print"/>
          <a:srcRect b="14963"/>
          <a:stretch>
            <a:fillRect/>
          </a:stretch>
        </p:blipFill>
        <p:spPr bwMode="auto">
          <a:xfrm>
            <a:off x="0" y="0"/>
            <a:ext cx="9139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000250" y="285750"/>
            <a:ext cx="5143500" cy="785813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Властивості магнітів</a:t>
            </a:r>
            <a:endParaRPr lang="uk-UA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428750" y="3714750"/>
            <a:ext cx="5214938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71938" y="1500188"/>
            <a:ext cx="285750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0563" y="1357313"/>
            <a:ext cx="4429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Мають два полюси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S,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3571875" y="1857375"/>
            <a:ext cx="500063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428750"/>
            <a:ext cx="38576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Різнойменні полюси магнітів притягуються, а однойменні - відштовхуються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71938" y="2000250"/>
            <a:ext cx="21431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9125" y="1857375"/>
            <a:ext cx="47148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Магніт, підвішений на нитці, розміщується так, що вказує на північ і на південь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3643313" y="3286125"/>
            <a:ext cx="2857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143250"/>
            <a:ext cx="36433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Середня лінія магніту не має магнітних властивостей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143375" y="4286250"/>
            <a:ext cx="142875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563" y="414337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Неможливо отримати магніт з одним полюсом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3643313" y="4786313"/>
            <a:ext cx="285750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313" y="4714875"/>
            <a:ext cx="321468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Земна куля є величезним магнітом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8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2" name="Picture 4" descr="{92078C91-81B2-43A4-89AA-2ACAC1646D6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3"/>
            <a:ext cx="9144000" cy="771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ДОСЛІД ЕРСТЕДА</a:t>
            </a:r>
          </a:p>
        </p:txBody>
      </p:sp>
      <p:pic>
        <p:nvPicPr>
          <p:cNvPr id="5125" name="Picture 5" descr="портретэрст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8209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19475" y="1916112"/>
            <a:ext cx="5724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accent2"/>
                </a:solidFill>
              </a:rPr>
              <a:t>У 1820 році датський вчений Ганс Крістіан Ерстед помітив взаємодію провідника зі струмом та магнітної стрілки</a:t>
            </a:r>
            <a:r>
              <a:rPr lang="uk-UA" sz="3200" dirty="0" smtClean="0">
                <a:solidFill>
                  <a:schemeClr val="accent2"/>
                </a:solidFill>
              </a:rPr>
              <a:t>.</a:t>
            </a:r>
            <a:endParaRPr lang="uk-UA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00FF"/>
                </a:solidFill>
              </a:rPr>
              <a:t>ДОСЛІД АМПЕРА</a:t>
            </a:r>
          </a:p>
        </p:txBody>
      </p:sp>
      <p:pic>
        <p:nvPicPr>
          <p:cNvPr id="6148" name="Picture 4" descr="портрет ампер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3295650" cy="3681413"/>
          </a:xfr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02100" y="1916113"/>
            <a:ext cx="504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3200" b="1" dirty="0" smtClean="0">
                <a:solidFill>
                  <a:srgbClr val="A50021"/>
                </a:solidFill>
              </a:rPr>
              <a:t>В 1820 році </a:t>
            </a:r>
          </a:p>
          <a:p>
            <a:pPr algn="ctr">
              <a:spcBef>
                <a:spcPts val="0"/>
              </a:spcBef>
            </a:pPr>
            <a:r>
              <a:rPr lang="uk-UA" sz="3200" b="1" dirty="0" smtClean="0">
                <a:solidFill>
                  <a:srgbClr val="A50021"/>
                </a:solidFill>
              </a:rPr>
              <a:t>Андре Марі Ампер продемонстрував взаємодію двох паралельно розташованих провідників зі струмом</a:t>
            </a:r>
            <a:r>
              <a:rPr lang="ru-RU" sz="3200" b="1" dirty="0" smtClean="0">
                <a:solidFill>
                  <a:srgbClr val="A50021"/>
                </a:solidFill>
              </a:rPr>
              <a:t>.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1" name="Picture 5" descr="сила а мп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9525"/>
            <a:ext cx="9396413" cy="704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440</Words>
  <Application>Microsoft Office PowerPoint</Application>
  <PresentationFormat>Экран (4:3)</PresentationFormat>
  <Paragraphs>121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ДОСЛІД ЕРСТЕДА</vt:lpstr>
      <vt:lpstr>ДОСЛІД АМПЕРА</vt:lpstr>
      <vt:lpstr>Слайд 9</vt:lpstr>
      <vt:lpstr>Слайд 10</vt:lpstr>
      <vt:lpstr>Слайд 11</vt:lpstr>
      <vt:lpstr>Слайд 12</vt:lpstr>
      <vt:lpstr>Слайд 13</vt:lpstr>
      <vt:lpstr>Слайд 14</vt:lpstr>
      <vt:lpstr>Лінії магнітного поля</vt:lpstr>
      <vt:lpstr>Дія магнітного поля на провідник зі струмом. Сила Ампера</vt:lpstr>
      <vt:lpstr>Слайд 17</vt:lpstr>
      <vt:lpstr>Слайд 18</vt:lpstr>
      <vt:lpstr>Причина існування сили Ампера</vt:lpstr>
      <vt:lpstr>Правило лівої руки для сили Лоренца</vt:lpstr>
      <vt:lpstr>Слайд 21</vt:lpstr>
      <vt:lpstr>Слайд 22</vt:lpstr>
      <vt:lpstr>Слайд 23</vt:lpstr>
      <vt:lpstr>Слайд 24</vt:lpstr>
      <vt:lpstr>4. Визначити напрямок сили Ампера</vt:lpstr>
      <vt:lpstr>5. Визначити напрямок сили Ампера:</vt:lpstr>
      <vt:lpstr>6. Визначити напрямок сили Ампера</vt:lpstr>
      <vt:lpstr>7. Визначити напрямок сили Ампера:</vt:lpstr>
      <vt:lpstr>    8.Під яким кутом до ліній індукції магнітного поля має рухатись електрон, щоб на нього не діяла сила Лоренца?</vt:lpstr>
      <vt:lpstr>     9.Як зміниться сила Ампера, що діє на прямолінійний провідник зі струмом в однорідному магнітному полі, при збільшенні сили струму в провіднику у 2 рази? Провідник розміщений перпендикулярно вектору індукції. </vt:lpstr>
      <vt:lpstr>   10.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стрілочками. </vt:lpstr>
      <vt:lpstr>   11.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стрілочками. </vt:lpstr>
      <vt:lpstr>    12. За допомогою правила лівої руки, визначити напрямок сили, з якою магнітне поле буде діяти на провідник зі струмом. </vt:lpstr>
      <vt:lpstr>    13. За допомогою правила лівої руки, визначити напрямок сили, з якою магнітне поле буде діяти на провідник зі струмом. Можливі напрямки  сили Ампера вказані стрілочками. </vt:lpstr>
      <vt:lpstr>13. Визначити розміщення полюсів магниту</vt:lpstr>
      <vt:lpstr>Слайд 36</vt:lpstr>
      <vt:lpstr>Полярне сяйво - прояв дії сили Лоренца 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Mirage</dc:creator>
  <cp:lastModifiedBy>Пк</cp:lastModifiedBy>
  <cp:revision>72</cp:revision>
  <cp:lastPrinted>1601-01-01T00:00:00Z</cp:lastPrinted>
  <dcterms:created xsi:type="dcterms:W3CDTF">1601-01-01T00:00:00Z</dcterms:created>
  <dcterms:modified xsi:type="dcterms:W3CDTF">2016-03-17T13:08:46Z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