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2" r:id="rId2"/>
    <p:sldId id="256" r:id="rId3"/>
    <p:sldId id="259" r:id="rId4"/>
    <p:sldId id="286" r:id="rId5"/>
    <p:sldId id="289" r:id="rId6"/>
    <p:sldId id="258" r:id="rId7"/>
    <p:sldId id="273" r:id="rId8"/>
    <p:sldId id="291" r:id="rId9"/>
    <p:sldId id="274" r:id="rId10"/>
    <p:sldId id="280" r:id="rId11"/>
    <p:sldId id="267" r:id="rId12"/>
    <p:sldId id="281" r:id="rId13"/>
    <p:sldId id="260" r:id="rId14"/>
    <p:sldId id="261" r:id="rId15"/>
    <p:sldId id="262" r:id="rId16"/>
    <p:sldId id="292" r:id="rId17"/>
    <p:sldId id="293" r:id="rId18"/>
    <p:sldId id="279" r:id="rId19"/>
    <p:sldId id="265" r:id="rId20"/>
    <p:sldId id="269" r:id="rId21"/>
    <p:sldId id="278" r:id="rId22"/>
    <p:sldId id="276" r:id="rId23"/>
    <p:sldId id="282" r:id="rId24"/>
    <p:sldId id="283" r:id="rId25"/>
    <p:sldId id="284" r:id="rId26"/>
    <p:sldId id="285" r:id="rId27"/>
    <p:sldId id="266" r:id="rId28"/>
    <p:sldId id="271" r:id="rId29"/>
    <p:sldId id="275" r:id="rId3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8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24" autoAdjust="0"/>
  </p:normalViewPr>
  <p:slideViewPr>
    <p:cSldViewPr>
      <p:cViewPr varScale="1">
        <p:scale>
          <a:sx n="63" d="100"/>
          <a:sy n="63" d="100"/>
        </p:scale>
        <p:origin x="714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8FB9-593C-4ADB-AFF4-2F495EE11AC9}" type="datetimeFigureOut">
              <a:rPr lang="uk-UA" smtClean="0"/>
              <a:t>27.01.2016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A665-48A1-4CC8-8629-3A8540C58A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A665-48A1-4CC8-8629-3A8540C58A1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48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A665-48A1-4CC8-8629-3A8540C58A1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79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A665-48A1-4CC8-8629-3A8540C58A1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8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2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66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83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45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371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164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72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709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942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06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1/27/2016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‹№›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120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1/27/2016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‹№›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0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tmp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tmp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7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0.jpeg"/><Relationship Id="rId9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a-a.akamaihd.net/hphotos-ak-xpa1/v/t1.0-9/10570300_1475474292735761_6625545253638739601_n.jpg?oh=eb32033c0761a31f2085a594d2c92088&amp;oe=54E88228&amp;__gda__=1428170050_cf89ec9547de35ed8732312a0ec14a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04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640632" y="2060848"/>
            <a:ext cx="3096344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845544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Щоб досягти мети, насамперед, потрібно іти</a:t>
            </a:r>
            <a:endParaRPr lang="uk-UA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5788" y="776975"/>
            <a:ext cx="650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ambria" pitchFamily="18" charset="0"/>
              </a:rPr>
              <a:t>ОФОРМЛЕННЯ 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ambria" pitchFamily="18" charset="0"/>
              </a:rPr>
              <a:t>РЕЄСТРАЦІЙНОЇ </a:t>
            </a:r>
            <a:r>
              <a:rPr lang="uk-UA" sz="3200" b="1" dirty="0">
                <a:solidFill>
                  <a:srgbClr val="002060"/>
                </a:solidFill>
                <a:latin typeface="Cambria" pitchFamily="18" charset="0"/>
              </a:rPr>
              <a:t>КАРТКИ </a:t>
            </a:r>
          </a:p>
        </p:txBody>
      </p:sp>
      <p:sp>
        <p:nvSpPr>
          <p:cNvPr id="8" name="Овал 7"/>
          <p:cNvSpPr/>
          <p:nvPr/>
        </p:nvSpPr>
        <p:spPr>
          <a:xfrm>
            <a:off x="1180190" y="763801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99176" y="95469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9176" y="2348880"/>
            <a:ext cx="80384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Реєстрація на зовнішнє незалежне оцінювання триватиме з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01 лютого по 04 березня 2016 року</a:t>
            </a:r>
            <a:endParaRPr lang="uk-UA" sz="44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944888" y="1388156"/>
            <a:ext cx="5185750" cy="67943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7376" y="291156"/>
            <a:ext cx="705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rgbClr val="0070C0"/>
                </a:solidFill>
                <a:latin typeface="Georgia" pitchFamily="18" charset="0"/>
              </a:rPr>
              <a:t>РЕЄСТРАЦІЯ триває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 01 лютого до 04 березня 2016 року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://fsteps.kz/wp-content/uploads/2013/03/%D0%B4%D0%B8%D1%81%D1%82%D0%B0%D0%BD%D1%86%D0%B8%D0%BE%D0%BD%D0%BD%D0%BE%D0%B5-%D0%BE%D0%B1%D1%83%D1%87%D0%B5%D0%BD%D0%B8%D0%B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" y="2973267"/>
            <a:ext cx="3224808" cy="2142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820">
            <a:off x="976294" y="5345022"/>
            <a:ext cx="1482165" cy="9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5515" y="150909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ambria" pitchFamily="18" charset="0"/>
              </a:rPr>
              <a:t>http://testportal.gov.ua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5406" y="1136747"/>
            <a:ext cx="2827394" cy="1660545"/>
          </a:xfrm>
          <a:prstGeom prst="horizontalScroll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0759" y="1600424"/>
            <a:ext cx="251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Сторінка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smtClean="0">
                <a:solidFill>
                  <a:srgbClr val="C00000"/>
                </a:solidFill>
              </a:rPr>
              <a:t>«РЕЄСТРАЦІЯ </a:t>
            </a:r>
            <a:r>
              <a:rPr lang="uk-UA" b="1" dirty="0" smtClean="0">
                <a:solidFill>
                  <a:srgbClr val="C00000"/>
                </a:solidFill>
              </a:rPr>
              <a:t>– 2016»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2694" r="3354" b="4431"/>
          <a:stretch/>
        </p:blipFill>
        <p:spPr>
          <a:xfrm>
            <a:off x="3152800" y="2067586"/>
            <a:ext cx="6374719" cy="42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6" y="116632"/>
            <a:ext cx="4736991" cy="64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1094282"/>
            <a:ext cx="8928991" cy="5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1" y="946100"/>
            <a:ext cx="8731531" cy="55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37" y="1124744"/>
            <a:ext cx="8006360" cy="40904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368824" y="4077072"/>
            <a:ext cx="403244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81"/>
          <a:stretch/>
        </p:blipFill>
        <p:spPr>
          <a:xfrm>
            <a:off x="122414" y="-28535"/>
            <a:ext cx="4446493" cy="81840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052567" cy="60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5335" y="45478"/>
            <a:ext cx="1950217" cy="43084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077071"/>
            <a:ext cx="4412890" cy="958319"/>
          </a:xfrm>
          <a:prstGeom prst="roundRect">
            <a:avLst/>
          </a:prstGeom>
          <a:noFill/>
          <a:ln w="3175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95552" y="1052736"/>
            <a:ext cx="5328103" cy="101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7199" y="476319"/>
            <a:ext cx="2184243" cy="31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816">
            <a:off x="3697050" y="4690448"/>
            <a:ext cx="843387" cy="5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109017" y="1876433"/>
            <a:ext cx="1014113" cy="22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13" name="Прямоугольник 3212"/>
          <p:cNvSpPr/>
          <p:nvPr/>
        </p:nvSpPr>
        <p:spPr>
          <a:xfrm>
            <a:off x="-1" y="548867"/>
            <a:ext cx="456890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Уважно перев</a:t>
            </a:r>
            <a:r>
              <a:rPr lang="uk-UA" sz="1100" b="1" dirty="0">
                <a:solidFill>
                  <a:srgbClr val="000000"/>
                </a:solidFill>
                <a:latin typeface="Times New Roman"/>
                <a:ea typeface="Constantia"/>
                <a:cs typeface="Constantia"/>
              </a:rPr>
              <a:t>і</a:t>
            </a:r>
            <a:r>
              <a:rPr lang="uk-UA" sz="1100" spc="-20" dirty="0">
                <a:latin typeface="Times New Roman"/>
                <a:ea typeface="Times New Roman"/>
              </a:rPr>
              <a:t>рте дані, зазначені Вами у бланку реєстраційної картки. </a:t>
            </a:r>
            <a:endParaRPr lang="ru-RU" sz="1100" spc="-2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Заповніть частину «Заява»: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1) після найменування регіонального центру оцінювання якості освіти вкажіть своє прізвище (у родовому відмінку) та ініціали;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2) власноруч напишіть заяву, у якій вкажіть своє бажання бути зареєстрованим(</a:t>
            </a:r>
            <a:r>
              <a:rPr lang="uk-UA" sz="1100" spc="-20" dirty="0" err="1">
                <a:latin typeface="Times New Roman"/>
                <a:ea typeface="Times New Roman"/>
              </a:rPr>
              <a:t>ою</a:t>
            </a:r>
            <a:r>
              <a:rPr lang="uk-UA" sz="1100" spc="-20" dirty="0">
                <a:latin typeface="Times New Roman"/>
                <a:ea typeface="Times New Roman"/>
              </a:rPr>
              <a:t>) для участ</a:t>
            </a:r>
            <a:r>
              <a:rPr lang="uk-UA" sz="1100" b="1" dirty="0">
                <a:solidFill>
                  <a:srgbClr val="000000"/>
                </a:solidFill>
                <a:latin typeface="Times New Roman"/>
                <a:ea typeface="Constantia"/>
                <a:cs typeface="Constantia"/>
              </a:rPr>
              <a:t>і </a:t>
            </a:r>
            <a:r>
              <a:rPr lang="uk-UA" sz="1100" spc="-20" dirty="0">
                <a:latin typeface="Times New Roman"/>
                <a:ea typeface="Times New Roman"/>
              </a:rPr>
              <a:t>в зовнішньому незалежному оцінюванні, а також факт ознайомлення з Порядком проведення зовнішнього незалежного оцінювання та моніторингу якості освіти, затвердженим постановою Кабінету Міністрів України від 25 серпня 2004 року № 1095 (в редакції постанови Кабінету Міністрів України від 08 липня 2015 року № 533);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3) у спеціально відведених місцях укажіть дату заповнення заяви,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також </a:t>
            </a:r>
            <a:r>
              <a:rPr lang="uk-UA" sz="1100" spc="-20" dirty="0">
                <a:latin typeface="Times New Roman"/>
                <a:ea typeface="Times New Roman"/>
              </a:rPr>
              <a:t>засвідчіть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її </a:t>
            </a:r>
            <a:r>
              <a:rPr lang="uk-UA" sz="1100" spc="-20" dirty="0">
                <a:latin typeface="Times New Roman"/>
                <a:ea typeface="Times New Roman"/>
              </a:rPr>
              <a:t>особистим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підписом.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dirty="0">
                <a:latin typeface="Times New Roman"/>
                <a:ea typeface="Calibri"/>
                <a:cs typeface="Times New Roman"/>
              </a:rPr>
              <a:t>3. Напишіть заяву за таким зразком: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3215" name="Прямоугольник 3214"/>
          <p:cNvSpPr/>
          <p:nvPr/>
        </p:nvSpPr>
        <p:spPr>
          <a:xfrm>
            <a:off x="2" y="3974137"/>
            <a:ext cx="4331926" cy="109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200" dirty="0">
                <a:latin typeface="Times New Roman"/>
                <a:ea typeface="Calibri"/>
                <a:cs typeface="Times New Roman"/>
              </a:rPr>
              <a:t>«</a:t>
            </a:r>
            <a:r>
              <a:rPr lang="uk-UA" sz="1050" dirty="0">
                <a:latin typeface="Times New Roman"/>
                <a:ea typeface="Calibri"/>
                <a:cs typeface="Times New Roman"/>
              </a:rPr>
              <a:t>Прошу зареєструвати мене для участі в зовнішньому незалежному оцінюванні 20___ року.</a:t>
            </a:r>
            <a:endParaRPr lang="ru-RU" sz="105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050" dirty="0">
                <a:latin typeface="Times New Roman"/>
                <a:ea typeface="Calibri"/>
                <a:cs typeface="Times New Roman"/>
              </a:rPr>
              <a:t>Із Порядком проведення зовнішнього незалежного оцінювання та моніторингу якості освіти ознайомлений(а).».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216" name="Прямоугольник 3215"/>
          <p:cNvSpPr/>
          <p:nvPr/>
        </p:nvSpPr>
        <p:spPr>
          <a:xfrm>
            <a:off x="-420954" y="5002894"/>
            <a:ext cx="5016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000" dirty="0">
                <a:latin typeface="Times New Roman"/>
                <a:ea typeface="Calibri"/>
                <a:cs typeface="Times New Roman"/>
              </a:rPr>
              <a:t>На копіях документів, які подаються для реєстрації, повинен бути напис про засвідчення документа, що складається зі слів «Згідно з оригіналом» (без лапок), а також Ваш особистий підпис, ініціали та прізвище, дата засвідчення кожної копії.</a:t>
            </a:r>
            <a:endParaRPr lang="ru-RU" sz="1000" dirty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000" dirty="0">
                <a:latin typeface="Times New Roman"/>
                <a:ea typeface="Calibri"/>
                <a:cs typeface="Times New Roman"/>
              </a:rPr>
              <a:t>Факт надходження реєстраційної картки до пункту обробки регіонального центру оцінювання якості освіти є підставою для опрацювання персональних даних у процесі підготовки та проведення зовнішнього незалежного оцінювання, їх використання під час вступу до вищих навчальних </a:t>
            </a:r>
            <a:r>
              <a:rPr lang="uk-UA" sz="1000" dirty="0" smtClean="0">
                <a:latin typeface="Times New Roman"/>
                <a:ea typeface="Calibri"/>
                <a:cs typeface="Times New Roman"/>
              </a:rPr>
              <a:t>закладів.</a:t>
            </a:r>
            <a:endParaRPr lang="ru-RU" sz="1000" dirty="0">
              <a:ea typeface="Calibri"/>
              <a:cs typeface="Times New Roman"/>
            </a:endParaRPr>
          </a:p>
        </p:txBody>
      </p:sp>
      <p:pic>
        <p:nvPicPr>
          <p:cNvPr id="23" name="Picture 2" descr="D:\Для скану\2016-01-26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9" y="-21140"/>
            <a:ext cx="4997813" cy="68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564860" y="8314"/>
            <a:ext cx="2178721" cy="50429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2594509" y="75538"/>
            <a:ext cx="2178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Контрольно-інформаційний лист до реєстраційної картки № 1734073783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15962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81"/>
          <a:stretch/>
        </p:blipFill>
        <p:spPr>
          <a:xfrm>
            <a:off x="122414" y="-28535"/>
            <a:ext cx="4446493" cy="81840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052567" cy="60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5335" y="45478"/>
            <a:ext cx="1950217" cy="43084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077071"/>
            <a:ext cx="4412890" cy="958319"/>
          </a:xfrm>
          <a:prstGeom prst="roundRect">
            <a:avLst/>
          </a:prstGeom>
          <a:noFill/>
          <a:ln w="3175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95552" y="1052736"/>
            <a:ext cx="5328103" cy="101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7199" y="476319"/>
            <a:ext cx="2184243" cy="31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816">
            <a:off x="3697050" y="4690448"/>
            <a:ext cx="843387" cy="5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109017" y="1876433"/>
            <a:ext cx="1014113" cy="22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13" name="Прямоугольник 3212"/>
          <p:cNvSpPr/>
          <p:nvPr/>
        </p:nvSpPr>
        <p:spPr>
          <a:xfrm>
            <a:off x="-1" y="548867"/>
            <a:ext cx="456890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Уважно перев</a:t>
            </a:r>
            <a:r>
              <a:rPr lang="uk-UA" sz="1100" b="1" dirty="0">
                <a:solidFill>
                  <a:srgbClr val="000000"/>
                </a:solidFill>
                <a:latin typeface="Times New Roman"/>
                <a:ea typeface="Constantia"/>
                <a:cs typeface="Constantia"/>
              </a:rPr>
              <a:t>і</a:t>
            </a:r>
            <a:r>
              <a:rPr lang="uk-UA" sz="1100" spc="-20" dirty="0">
                <a:latin typeface="Times New Roman"/>
                <a:ea typeface="Times New Roman"/>
              </a:rPr>
              <a:t>рте дані, зазначені Вами у бланку реєстраційної картки. </a:t>
            </a:r>
            <a:endParaRPr lang="ru-RU" sz="1100" spc="-2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Заповніть частину «Заява»: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1) після найменування регіонального центру оцінювання якості освіти вкажіть своє прізвище (у родовому відмінку) та ініціали;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2) власноруч напишіть заяву, у якій вкажіть своє бажання бути зареєстрованим(</a:t>
            </a:r>
            <a:r>
              <a:rPr lang="uk-UA" sz="1100" spc="-20" dirty="0" err="1">
                <a:latin typeface="Times New Roman"/>
                <a:ea typeface="Times New Roman"/>
              </a:rPr>
              <a:t>ою</a:t>
            </a:r>
            <a:r>
              <a:rPr lang="uk-UA" sz="1100" spc="-20" dirty="0">
                <a:latin typeface="Times New Roman"/>
                <a:ea typeface="Times New Roman"/>
              </a:rPr>
              <a:t>) для участ</a:t>
            </a:r>
            <a:r>
              <a:rPr lang="uk-UA" sz="1100" b="1" dirty="0">
                <a:solidFill>
                  <a:srgbClr val="000000"/>
                </a:solidFill>
                <a:latin typeface="Times New Roman"/>
                <a:ea typeface="Constantia"/>
                <a:cs typeface="Constantia"/>
              </a:rPr>
              <a:t>і </a:t>
            </a:r>
            <a:r>
              <a:rPr lang="uk-UA" sz="1100" spc="-20" dirty="0">
                <a:latin typeface="Times New Roman"/>
                <a:ea typeface="Times New Roman"/>
              </a:rPr>
              <a:t>в зовнішньому незалежному оцінюванні, а також факт ознайомлення з Порядком проведення зовнішнього незалежного оцінювання та моніторингу якості освіти, затвердженим постановою Кабінету Міністрів України від 25 серпня 2004 року № 1095 (в редакції постанови Кабінету Міністрів України від 08 липня 2015 року № 533);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3) у спеціально відведених місцях укажіть дату заповнення заяви,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також </a:t>
            </a:r>
            <a:r>
              <a:rPr lang="uk-UA" sz="1100" spc="-20" dirty="0">
                <a:latin typeface="Times New Roman"/>
                <a:ea typeface="Times New Roman"/>
              </a:rPr>
              <a:t>засвідчіть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її </a:t>
            </a:r>
            <a:r>
              <a:rPr lang="uk-UA" sz="1100" spc="-20" dirty="0">
                <a:latin typeface="Times New Roman"/>
                <a:ea typeface="Times New Roman"/>
              </a:rPr>
              <a:t>особистим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підписом.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dirty="0">
                <a:latin typeface="Times New Roman"/>
                <a:ea typeface="Calibri"/>
                <a:cs typeface="Times New Roman"/>
              </a:rPr>
              <a:t>3. Напишіть заяву за таким зразком: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3215" name="Прямоугольник 3214"/>
          <p:cNvSpPr/>
          <p:nvPr/>
        </p:nvSpPr>
        <p:spPr>
          <a:xfrm>
            <a:off x="2" y="3974137"/>
            <a:ext cx="4331926" cy="109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200" dirty="0">
                <a:latin typeface="Times New Roman"/>
                <a:ea typeface="Calibri"/>
                <a:cs typeface="Times New Roman"/>
              </a:rPr>
              <a:t>«</a:t>
            </a:r>
            <a:r>
              <a:rPr lang="uk-UA" sz="1050" dirty="0">
                <a:latin typeface="Times New Roman"/>
                <a:ea typeface="Calibri"/>
                <a:cs typeface="Times New Roman"/>
              </a:rPr>
              <a:t>Прошу зареєструвати мене для участі в зовнішньому незалежному оцінюванні 20___ року.</a:t>
            </a:r>
            <a:endParaRPr lang="ru-RU" sz="105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050" dirty="0">
                <a:latin typeface="Times New Roman"/>
                <a:ea typeface="Calibri"/>
                <a:cs typeface="Times New Roman"/>
              </a:rPr>
              <a:t>Із Порядком проведення зовнішнього незалежного оцінювання та моніторингу якості освіти ознайомлений(а).».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216" name="Прямоугольник 3215"/>
          <p:cNvSpPr/>
          <p:nvPr/>
        </p:nvSpPr>
        <p:spPr>
          <a:xfrm>
            <a:off x="-420954" y="5002894"/>
            <a:ext cx="5016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000" dirty="0">
                <a:latin typeface="Times New Roman"/>
                <a:ea typeface="Calibri"/>
                <a:cs typeface="Times New Roman"/>
              </a:rPr>
              <a:t>На копіях документів, які подаються для реєстрації, повинен бути напис про засвідчення документа, що складається зі слів «Згідно з оригіналом» (без лапок), а також Ваш особистий підпис, ініціали та прізвище, дата засвідчення кожної копії.</a:t>
            </a:r>
            <a:endParaRPr lang="ru-RU" sz="1000" dirty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000" dirty="0">
                <a:latin typeface="Times New Roman"/>
                <a:ea typeface="Calibri"/>
                <a:cs typeface="Times New Roman"/>
              </a:rPr>
              <a:t>Факт надходження реєстраційної картки до пункту обробки регіонального центру оцінювання якості освіти є підставою для опрацювання персональних даних у процесі підготовки та проведення зовнішнього незалежного оцінювання, їх використання під час вступу до вищих навчальних </a:t>
            </a:r>
            <a:r>
              <a:rPr lang="uk-UA" sz="1000" dirty="0" smtClean="0">
                <a:latin typeface="Times New Roman"/>
                <a:ea typeface="Calibri"/>
                <a:cs typeface="Times New Roman"/>
              </a:rPr>
              <a:t>закладів.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564860" y="8314"/>
            <a:ext cx="2178721" cy="50429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2594509" y="75538"/>
            <a:ext cx="2178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Контрольно-інформаційний лист до реєстраційної картки </a:t>
            </a:r>
            <a:r>
              <a:rPr lang="uk-UA" sz="1000" smtClean="0"/>
              <a:t>№ 3227580220</a:t>
            </a:r>
            <a:endParaRPr lang="uk-UA" sz="1000" dirty="0"/>
          </a:p>
        </p:txBody>
      </p:sp>
      <p:pic>
        <p:nvPicPr>
          <p:cNvPr id="16" name="Picture 2" descr="D:\Для скану\2016-01-26\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19" y="-23519"/>
            <a:ext cx="4999543" cy="68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5112">
            <a:off x="259705" y="4575127"/>
            <a:ext cx="1296353" cy="8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385048" y="1196752"/>
            <a:ext cx="3960440" cy="738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2486" y="1196752"/>
            <a:ext cx="3946458" cy="738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6407" y="229601"/>
            <a:ext cx="7353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Cambria" pitchFamily="18" charset="0"/>
              </a:rPr>
              <a:t>КОМПЛЕКТ РЕЄСТРАЦІЙНИХ ДОКУМЕНТІВ </a:t>
            </a:r>
            <a:endParaRPr lang="ru-RU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496" y="124291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Випускників ЗНЗ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2016 року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731" y="1245329"/>
            <a:ext cx="376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Студентів, учнів ПТНЗ,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ВНЗ І-ІІ р.а.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2740" y="2132856"/>
            <a:ext cx="428222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0" y="2206898"/>
            <a:ext cx="4498322" cy="18701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2740" y="2073912"/>
            <a:ext cx="4210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реєстраційна картка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дві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однакові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фотокартки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 2015/2016року розміром 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3 х 4 см (на документи)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копія паспорта громадянина України або свідоцтва про народження для тих, хто народився після 01 вересня 1999 року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1824" y="2234044"/>
            <a:ext cx="4213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реєстраційна картка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дві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однакові фотокартки 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2015/2016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року розміром  3 х 4 см (на документи)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копія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паспорта громадянина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України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C00000"/>
                </a:solidFill>
                <a:latin typeface="Cambria" pitchFamily="18" charset="0"/>
              </a:rPr>
              <a:t>довідка з місця навчання, що підтверджує здобуття в 2016 році повної загальної середньої освіти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12" y="5073219"/>
            <a:ext cx="881521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90000"/>
              </a:lnSpc>
            </a:pPr>
            <a:r>
              <a:rPr lang="uk-UA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*   висновок  закладу охорони здоров’я про необхідність створення особливих (специфічних) умов;</a:t>
            </a:r>
          </a:p>
          <a:p>
            <a:pPr marL="263525" indent="-263525">
              <a:lnSpc>
                <a:spcPct val="90000"/>
              </a:lnSpc>
            </a:pPr>
            <a:r>
              <a:rPr lang="uk-UA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*   копії документа про зміну прізвища, імені, по батькові;</a:t>
            </a:r>
          </a:p>
          <a:p>
            <a:pPr marL="263525" indent="-263525">
              <a:lnSpc>
                <a:spcPct val="90000"/>
              </a:lnSpc>
            </a:pPr>
            <a:r>
              <a:rPr lang="uk-UA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*   </a:t>
            </a:r>
            <a:r>
              <a:rPr lang="uk-UA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переклад  документів українською </a:t>
            </a:r>
            <a:r>
              <a:rPr lang="uk-UA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мовою, завірений нотаріально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56856" y="4569163"/>
            <a:ext cx="237626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78197" y="463652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ЗА ПОТРЕБИ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6423097" y="1185584"/>
            <a:ext cx="2935305" cy="23762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2340" y="658108"/>
            <a:ext cx="373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ФОТО   НА   ДОКУМЕНТИ</a:t>
            </a:r>
          </a:p>
        </p:txBody>
      </p:sp>
      <p:pic>
        <p:nvPicPr>
          <p:cNvPr id="12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61" y="2805"/>
            <a:ext cx="1482165" cy="9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20581121">
            <a:off x="484672" y="737472"/>
            <a:ext cx="5078291" cy="60235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4" descr="http://pedpresa.com.ua/zno/files/2013/01/FAQ1-300x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100">
            <a:off x="2858825" y="5374636"/>
            <a:ext cx="1234409" cy="10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us.123rf.com/400wm/400/400/kharlamova/kharlamova1111/kharlamova111100021/11196292-exclamation-mark-3d-re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64" y="4010370"/>
            <a:ext cx="1137598" cy="12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23">
            <a:off x="2387770" y="1513135"/>
            <a:ext cx="2176519" cy="1255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501">
            <a:off x="1459402" y="1253533"/>
            <a:ext cx="1080851" cy="1624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64" y="1225149"/>
            <a:ext cx="1980023" cy="2294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299">
            <a:off x="985188" y="3147592"/>
            <a:ext cx="1835434" cy="2453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8">
            <a:off x="2707151" y="3096338"/>
            <a:ext cx="2659171" cy="22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552" y="1725240"/>
            <a:ext cx="775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Cambria" pitchFamily="18" charset="0"/>
              </a:rPr>
              <a:t>ЗОВНІШНЄ НЕЗАЛЕЖНЕ ОЦІНЮВАННЯ 2016: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0737" y="3424874"/>
            <a:ext cx="4824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особливості </a:t>
            </a:r>
            <a:r>
              <a:rPr lang="uk-UA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реєстрації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 rot="18581664">
            <a:off x="3997925" y="1789540"/>
            <a:ext cx="8454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endParaRPr lang="uk-UA" sz="13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8581664">
            <a:off x="-793448" y="1916681"/>
            <a:ext cx="8454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endParaRPr lang="uk-UA" sz="13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" y="714689"/>
            <a:ext cx="1385718" cy="1230889"/>
          </a:xfrm>
          <a:prstGeom prst="rect">
            <a:avLst/>
          </a:prstGeom>
        </p:spPr>
      </p:pic>
      <p:pic>
        <p:nvPicPr>
          <p:cNvPr id="5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89" y="1935941"/>
            <a:ext cx="1254872" cy="8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931" r="52733" b="89572"/>
          <a:stretch/>
        </p:blipFill>
        <p:spPr>
          <a:xfrm>
            <a:off x="609587" y="0"/>
            <a:ext cx="4247545" cy="6256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2" y="6048359"/>
            <a:ext cx="844007" cy="809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89" y="6048362"/>
            <a:ext cx="844007" cy="82201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1521" r="1488" b="89732"/>
          <a:stretch/>
        </p:blipFill>
        <p:spPr>
          <a:xfrm>
            <a:off x="5519634" y="0"/>
            <a:ext cx="4233152" cy="597266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" y="1631070"/>
            <a:ext cx="5328592" cy="533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75" y="1536176"/>
            <a:ext cx="4853388" cy="533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92" t="18448" r="21910" b="77054"/>
          <a:stretch/>
        </p:blipFill>
        <p:spPr>
          <a:xfrm>
            <a:off x="7353690" y="836713"/>
            <a:ext cx="346956" cy="302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41032" y="1052736"/>
            <a:ext cx="4664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Торговельно-економічний </a:t>
            </a:r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коледж</a:t>
            </a:r>
          </a:p>
          <a:p>
            <a:pPr lvl="0" algn="ctr"/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Київського торговельно-економічного університету</a:t>
            </a:r>
          </a:p>
          <a:p>
            <a:pPr lvl="0" algn="ctr"/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вул. Львівська, 000, м Київ 000, </a:t>
            </a:r>
            <a:r>
              <a:rPr lang="uk-UA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0 000 00 00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097352" y="185295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Іванову Івану Івановичу</a:t>
            </a:r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424" y="2492896"/>
            <a:ext cx="113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968" y="2738472"/>
            <a:ext cx="46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кономічному коледжі Київського національного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економічного університету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9673" y="4064777"/>
            <a:ext cx="124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червень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3458" y="4064777"/>
            <a:ext cx="91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суммирования 22"/>
          <p:cNvSpPr/>
          <p:nvPr/>
        </p:nvSpPr>
        <p:spPr>
          <a:xfrm>
            <a:off x="5452432" y="5382713"/>
            <a:ext cx="208226" cy="180020"/>
          </a:xfrm>
          <a:prstGeom prst="flowChartSummingJunct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8689640" y="642600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О.В. Олійник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58" y="6296788"/>
            <a:ext cx="964310" cy="3471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06960" y="200684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Іванову Івану Івановичу</a:t>
            </a:r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9471" y="2640210"/>
            <a:ext cx="113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641" y="2851593"/>
            <a:ext cx="46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кономічному коледжі Київського національного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економічного університету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8548" y="3461842"/>
            <a:ext cx="2111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ул. Львівська, 2/4, м. Київ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136" y="4145007"/>
            <a:ext cx="124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червень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9047" y="4137797"/>
            <a:ext cx="91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узел суммирования 40"/>
          <p:cNvSpPr/>
          <p:nvPr/>
        </p:nvSpPr>
        <p:spPr>
          <a:xfrm>
            <a:off x="424043" y="5328312"/>
            <a:ext cx="237016" cy="259236"/>
          </a:xfrm>
          <a:prstGeom prst="flowChartSummingJunct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39" y="6355855"/>
            <a:ext cx="964310" cy="3471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014830" y="642600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О.В. Олійник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2157" y="1608421"/>
            <a:ext cx="173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№ 105 від 01.02. 2016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761" y="483856"/>
            <a:ext cx="428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 разі неправильного заповнення довідки абітурієнту буде ВІДМОВЛЕНО  в реєстрації для проходження ЗНО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0209" y="463109"/>
            <a:ext cx="428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 разі неправильного заповнення довідки абітурієнту буде ВІДМОВЛЕНО  в реєстрації для проходження ЗНО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92164" y="1519047"/>
            <a:ext cx="1192145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/>
          <p:cNvSpPr/>
          <p:nvPr/>
        </p:nvSpPr>
        <p:spPr>
          <a:xfrm>
            <a:off x="5370713" y="1608420"/>
            <a:ext cx="1674300" cy="3371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/>
          <p:cNvSpPr/>
          <p:nvPr/>
        </p:nvSpPr>
        <p:spPr>
          <a:xfrm rot="20485124">
            <a:off x="5319930" y="5891923"/>
            <a:ext cx="1703785" cy="927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/>
          <p:cNvSpPr/>
          <p:nvPr/>
        </p:nvSpPr>
        <p:spPr>
          <a:xfrm rot="20485124">
            <a:off x="184735" y="5916738"/>
            <a:ext cx="1703785" cy="927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3009203" y="935674"/>
            <a:ext cx="2458145" cy="926228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933845" y="948972"/>
            <a:ext cx="264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Видається лише студентам ВНЗ І-ІІ </a:t>
            </a:r>
            <a:r>
              <a:rPr lang="uk-UA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р.а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., учням ПТНЗ</a:t>
            </a:r>
            <a:endParaRPr lang="uk-UA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7039" y="3344644"/>
            <a:ext cx="2111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ул. Львівська, 2/4, м. Київ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648" y="5612831"/>
            <a:ext cx="3175149" cy="37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anose="03010101010201010101" pitchFamily="66" charset="0"/>
              </a:rPr>
              <a:t>Київського 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58881" y="5502598"/>
            <a:ext cx="3175149" cy="37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anose="03010101010201010101" pitchFamily="66" charset="0"/>
              </a:rPr>
              <a:t>Київського </a:t>
            </a:r>
            <a:endParaRPr lang="uk-UA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 descr="http://sd174.ru/images/content/%D0%BF%D0%BE%D1%87%D1%82%D0%BE%D0%B2%D1%8B%D0%B9%20%D1%8F%D1%89%D0%B8%D0%BA%20%D1%84%D0%BE%D1%82%D0%BE%20%D0%BA%D1%80%D0%B0%D1%81%D0%B8%D0%B2%D1%8B%D0%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20695"/>
            <a:ext cx="1240353" cy="1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6496" y="23921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Випускників ЗНЗ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2016 року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492" y="2335496"/>
            <a:ext cx="376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Студентів, учнів ПТНЗ,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ВНЗ І-ІІ р.а.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001754" y="1638176"/>
            <a:ext cx="1512168" cy="1020485"/>
          </a:xfrm>
          <a:prstGeom prst="wedgeRoundRectCallout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36068" y="1732919"/>
            <a:ext cx="13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а/с №86, м.Київ, 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02192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" name="Picture 2" descr="http://nashemisto.if.ua/images/stories/UkrPosh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04" y="3861048"/>
            <a:ext cx="14308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72976" y="518696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Cambria" pitchFamily="18" charset="0"/>
              </a:rPr>
              <a:t>Рекомендованим листом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496" y="2395939"/>
            <a:ext cx="3096344" cy="738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5534" y="3773035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ВІДПОВІДАЛЬНА ОСОБА ЗНЗ 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надсилає або передає  до Київського регіонального центру оцінювання якості комплект реєстраційних документів  учнів </a:t>
            </a:r>
            <a:r>
              <a:rPr lang="uk-UA" b="1" u="sng" dirty="0" smtClean="0">
                <a:solidFill>
                  <a:srgbClr val="002060"/>
                </a:solidFill>
                <a:latin typeface="Cambria" pitchFamily="18" charset="0"/>
              </a:rPr>
              <a:t>зі списком </a:t>
            </a:r>
            <a:endParaRPr lang="ru-RU" b="1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534" y="3429000"/>
            <a:ext cx="3384376" cy="2480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94938" y="2350914"/>
            <a:ext cx="3456384" cy="738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02816" y="3391075"/>
            <a:ext cx="3548506" cy="251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05128" y="3861048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Абітурієнт САМОСТІЙНО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 надсилає комплект реєстраційних документів</a:t>
            </a:r>
            <a:r>
              <a:rPr lang="uk-UA" b="1" dirty="0">
                <a:solidFill>
                  <a:srgbClr val="0070C0"/>
                </a:solidFill>
                <a:latin typeface="Cambria" pitchFamily="18" charset="0"/>
              </a:rPr>
              <a:t> до Київського регіонального центру оцінювання якості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9785" y="494321"/>
            <a:ext cx="5526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itchFamily="18" charset="0"/>
              </a:rPr>
              <a:t>НАДСИЛАННЯ РЕЄСТРАЦІЙНИХ ДОКУМЕНТІВ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72223" y="442113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45400" y="64820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636112" y="1124744"/>
            <a:ext cx="2012632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81833"/>
            <a:ext cx="5616624" cy="650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6289" y="18517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Cambria" panose="02040503050406030204" pitchFamily="18" charset="0"/>
              </a:rPr>
              <a:t>Київський</a:t>
            </a:r>
            <a:endParaRPr lang="uk-UA" sz="14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12" y="112474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Супроводжує реєстраційні документи випускників ЗНЗ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7953" y="5589240"/>
            <a:ext cx="55410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1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943414" y="1340500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29458" y="1196752"/>
            <a:ext cx="740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Отримання реєстраційного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повідомлення учасника,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</a:rPr>
              <a:t>СЕРТИФІКАТА зовнішнього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</a:rPr>
              <a:t>незалежного оцінювання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та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інформаційного бюлетеня  «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Зовнішнє незалежне оцінювання.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2016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рік»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396" y="15313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" name="Picture 11" descr="http://z5.d.sdska.ru/2-z5-cf848818-5cb1-463b-b0b1-3cff6426da5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681">
            <a:off x="576927" y="4759247"/>
            <a:ext cx="1901391" cy="152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sd174.ru/images/content/%D0%BF%D0%BE%D1%87%D1%82%D0%BE%D0%B2%D1%8B%D0%B9%20%D1%8F%D1%89%D0%B8%D0%BA%20%D1%84%D0%BE%D1%82%D0%BE%20%D0%BA%D1%80%D0%B0%D1%81%D0%B8%D0%B2%D1%8B%D0%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4365103"/>
            <a:ext cx="1673560" cy="16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72223" y="3212976"/>
            <a:ext cx="2384633" cy="1008113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42161" y="3393866"/>
            <a:ext cx="22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ВИПУСКНИКИ ЗНЗ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2016 року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>
            <a:endCxn id="13" idx="3"/>
          </p:cNvCxnSpPr>
          <p:nvPr/>
        </p:nvCxnSpPr>
        <p:spPr>
          <a:xfrm flipH="1">
            <a:off x="2471976" y="4365103"/>
            <a:ext cx="824840" cy="104521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169023" y="3224934"/>
            <a:ext cx="3312369" cy="996155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13392" y="3387417"/>
            <a:ext cx="3023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СТУДЕНТИ </a:t>
            </a:r>
            <a:r>
              <a:rPr lang="uk-UA" b="1" dirty="0">
                <a:solidFill>
                  <a:srgbClr val="0070C0"/>
                </a:solidFill>
                <a:latin typeface="Cambria" pitchFamily="18" charset="0"/>
              </a:rPr>
              <a:t>ВНЗ І-ІІ </a:t>
            </a:r>
            <a:r>
              <a:rPr lang="uk-UA" b="1" dirty="0" err="1" smtClean="0">
                <a:solidFill>
                  <a:srgbClr val="0070C0"/>
                </a:solidFill>
                <a:latin typeface="Cambria" pitchFamily="18" charset="0"/>
              </a:rPr>
              <a:t>р.а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., УЧНІ ПТНЗ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321152" y="4365103"/>
            <a:ext cx="792088" cy="10614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00" y="1700808"/>
            <a:ext cx="3675148" cy="16288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998851" cy="5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4587" y="1008975"/>
            <a:ext cx="700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3FA"/>
              </a:buClr>
            </a:pPr>
            <a:r>
              <a:rPr lang="uk-UA" sz="1600" b="1" dirty="0" smtClean="0">
                <a:latin typeface="Cambria" pitchFamily="18" charset="0"/>
              </a:rPr>
              <a:t>Зміни до реєстраційних даних учасники вносять через інформаційну сторінку (</a:t>
            </a:r>
            <a:r>
              <a:rPr lang="uk-UA" sz="1600" b="1" dirty="0">
                <a:solidFill>
                  <a:srgbClr val="C00000"/>
                </a:solidFill>
                <a:latin typeface="Cambria" pitchFamily="18" charset="0"/>
              </a:rPr>
              <a:t>http://testportal.gov.ua</a:t>
            </a:r>
            <a:r>
              <a:rPr lang="uk-UA" sz="1600" b="1" dirty="0" smtClean="0">
                <a:latin typeface="Cambria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02" y="4725144"/>
            <a:ext cx="884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53FA"/>
              </a:buClr>
              <a:buFont typeface="Wingdings" pitchFamily="2" charset="2"/>
              <a:buChar char="§"/>
            </a:pPr>
            <a:r>
              <a:rPr lang="uk-UA" sz="1600" dirty="0" smtClean="0">
                <a:latin typeface="Cambria" pitchFamily="18" charset="0"/>
              </a:rPr>
              <a:t>зміни </a:t>
            </a:r>
            <a:r>
              <a:rPr lang="uk-UA" sz="1600" dirty="0">
                <a:latin typeface="Cambria" pitchFamily="18" charset="0"/>
              </a:rPr>
              <a:t>до реєстраційних даних можна вносити лише до </a:t>
            </a:r>
            <a:r>
              <a:rPr lang="uk-UA" sz="1600" b="1" dirty="0" smtClean="0">
                <a:solidFill>
                  <a:srgbClr val="0070C0"/>
                </a:solidFill>
                <a:latin typeface="Cambria" pitchFamily="18" charset="0"/>
              </a:rPr>
              <a:t>18 березня 2016 року</a:t>
            </a:r>
            <a:endParaRPr lang="ru-RU" sz="16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318" y="5181707"/>
            <a:ext cx="657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Cambria" pitchFamily="18" charset="0"/>
              </a:rPr>
              <a:t>Дата  відправлення визначається за відтиском поштового штемпеля на конверті</a:t>
            </a:r>
            <a:endParaRPr lang="ru-RU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6816" y="35332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ВНЕСЕННЯ ЗМІН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8544" y="273238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6476" y="44978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425" y="3429000"/>
            <a:ext cx="8930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3FA"/>
              </a:buClr>
            </a:pPr>
            <a:r>
              <a:rPr lang="uk-UA" sz="1600" b="1" dirty="0">
                <a:latin typeface="Cambria" pitchFamily="18" charset="0"/>
              </a:rPr>
              <a:t>Повторно </a:t>
            </a:r>
            <a:r>
              <a:rPr lang="uk-UA" sz="1600" b="1" dirty="0" smtClean="0">
                <a:latin typeface="Cambria" pitchFamily="18" charset="0"/>
              </a:rPr>
              <a:t>роздруковують </a:t>
            </a:r>
            <a:r>
              <a:rPr lang="uk-UA" sz="1600" dirty="0" smtClean="0">
                <a:latin typeface="Cambria" pitchFamily="18" charset="0"/>
              </a:rPr>
              <a:t>контрольно-інформаційний </a:t>
            </a:r>
            <a:r>
              <a:rPr lang="uk-UA" sz="1600" dirty="0">
                <a:latin typeface="Cambria" pitchFamily="18" charset="0"/>
              </a:rPr>
              <a:t>лист і реєстраційну картку. </a:t>
            </a:r>
            <a:endParaRPr lang="ru-RU" sz="1600" dirty="0">
              <a:latin typeface="Cambria" pitchFamily="18" charset="0"/>
            </a:endParaRPr>
          </a:p>
          <a:p>
            <a:pPr algn="ctr"/>
            <a:r>
              <a:rPr lang="uk-UA" sz="1600" b="1" dirty="0" smtClean="0">
                <a:latin typeface="Cambria" pitchFamily="18" charset="0"/>
              </a:rPr>
              <a:t>Випускники ЗНЗ подають комплект реєстраційних документів </a:t>
            </a:r>
            <a:r>
              <a:rPr lang="uk-UA" sz="1600" dirty="0" smtClean="0">
                <a:latin typeface="Cambria" pitchFamily="18" charset="0"/>
              </a:rPr>
              <a:t>та </a:t>
            </a:r>
            <a:r>
              <a:rPr lang="uk-UA" sz="1600" dirty="0">
                <a:latin typeface="Cambria" pitchFamily="18" charset="0"/>
              </a:rPr>
              <a:t>отриманий раніше Сертифікат зовнішнього незалежного </a:t>
            </a:r>
            <a:r>
              <a:rPr lang="uk-UA" sz="1600" dirty="0" smtClean="0">
                <a:latin typeface="Cambria" pitchFamily="18" charset="0"/>
              </a:rPr>
              <a:t>оцінювання</a:t>
            </a:r>
            <a:r>
              <a:rPr lang="uk-UA" sz="1600" dirty="0">
                <a:latin typeface="Cambria" pitchFamily="18" charset="0"/>
              </a:rPr>
              <a:t> </a:t>
            </a:r>
            <a:r>
              <a:rPr lang="uk-UA" sz="1600" dirty="0" smtClean="0">
                <a:latin typeface="Cambria" pitchFamily="18" charset="0"/>
              </a:rPr>
              <a:t>до загальноосвітнього навчального закладу.</a:t>
            </a:r>
          </a:p>
          <a:p>
            <a:pPr algn="ctr"/>
            <a:r>
              <a:rPr lang="uk-UA" sz="1600" b="1" dirty="0" smtClean="0">
                <a:latin typeface="Cambria" pitchFamily="18" charset="0"/>
              </a:rPr>
              <a:t>Випускники минулих років </a:t>
            </a:r>
            <a:r>
              <a:rPr lang="uk-UA" sz="1600" dirty="0" smtClean="0">
                <a:latin typeface="Cambria" pitchFamily="18" charset="0"/>
              </a:rPr>
              <a:t>надсилають пакет до Київського регіонального центру</a:t>
            </a:r>
          </a:p>
          <a:p>
            <a:pPr algn="ctr"/>
            <a:endParaRPr lang="uk-UA" sz="1600" dirty="0">
              <a:latin typeface="Cambria" pitchFamily="18" charset="0"/>
            </a:endParaRPr>
          </a:p>
          <a:p>
            <a:pPr algn="ctr"/>
            <a:endParaRPr lang="uk-UA" sz="1600" dirty="0" smtClean="0">
              <a:latin typeface="Cambria" pitchFamily="18" charset="0"/>
            </a:endParaRPr>
          </a:p>
          <a:p>
            <a:pPr algn="ctr"/>
            <a:endParaRPr lang="ru-RU" sz="1600" dirty="0">
              <a:latin typeface="Cambri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73015"/>
            <a:ext cx="2892392" cy="28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9102" y="1916832"/>
            <a:ext cx="8648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надано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не всі документи, необхідні для здійснення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реєстрації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неналежно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оформлена реєстраційна картка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зазначено в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реєстраційній картці недостовірні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дані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подано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заяву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</a:rPr>
              <a:t>після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</a:rPr>
              <a:t>04 березня 2016 року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552" y="84060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ВІДМОВА У РЕЄСТРАЦІЇ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5" y="1988840"/>
            <a:ext cx="9233630" cy="1844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4329"/>
            <a:ext cx="9603389" cy="6773671"/>
          </a:xfrm>
          <a:prstGeom prst="rect">
            <a:avLst/>
          </a:prstGeom>
        </p:spPr>
      </p:pic>
      <p:pic>
        <p:nvPicPr>
          <p:cNvPr id="10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113">
            <a:off x="8506022" y="936562"/>
            <a:ext cx="1253404" cy="8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6656" y="1700808"/>
            <a:ext cx="8049344" cy="8640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6787" y="1840468"/>
            <a:ext cx="8019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</a:rPr>
              <a:t>Х</a:t>
            </a:r>
            <a:r>
              <a:rPr lang="ru-RU" sz="1600" b="1" dirty="0" smtClean="0">
                <a:solidFill>
                  <a:srgbClr val="C00000"/>
                </a:solidFill>
              </a:rPr>
              <a:t>ід реєстрації абітурієнт може </a:t>
            </a:r>
            <a:r>
              <a:rPr lang="ru-RU" sz="1600" b="1" dirty="0">
                <a:solidFill>
                  <a:srgbClr val="C00000"/>
                </a:solidFill>
              </a:rPr>
              <a:t>перевірити на сайті </a:t>
            </a:r>
            <a:r>
              <a:rPr lang="uk-UA" sz="1600" b="1" dirty="0" smtClean="0">
                <a:solidFill>
                  <a:srgbClr val="C00000"/>
                </a:solidFill>
              </a:rPr>
              <a:t>Київського регіонального центру оціювання якості освіти за номером, </a:t>
            </a:r>
            <a:r>
              <a:rPr lang="uk-UA" sz="1600" b="1" dirty="0">
                <a:solidFill>
                  <a:srgbClr val="C00000"/>
                </a:solidFill>
              </a:rPr>
              <a:t>що вказаний в контрольно-інформаційному </a:t>
            </a:r>
            <a:r>
              <a:rPr lang="uk-UA" sz="1600" b="1" dirty="0" smtClean="0">
                <a:solidFill>
                  <a:srgbClr val="C00000"/>
                </a:solidFill>
              </a:rPr>
              <a:t>листі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8220" y="2708918"/>
            <a:ext cx="7128792" cy="1200329"/>
          </a:xfrm>
          <a:prstGeom prst="rect">
            <a:avLst/>
          </a:prstGeom>
          <a:solidFill>
            <a:srgbClr val="FFE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РЕЄСТРАЦІЯ </a:t>
            </a:r>
          </a:p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 для участі у ЗНО 2016 триватиме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01 лютого 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04 березня 2016</a:t>
            </a:r>
          </a:p>
        </p:txBody>
      </p:sp>
    </p:spTree>
    <p:extLst>
      <p:ext uri="{BB962C8B-B14F-4D97-AF65-F5344CB8AC3E}">
        <p14:creationId xmlns:p14="http://schemas.microsoft.com/office/powerpoint/2010/main" val="1026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7"/>
            <a:ext cx="4995955" cy="68401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79" y="17847"/>
            <a:ext cx="4771804" cy="6877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098964">
            <a:off x="5958117" y="359002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ІНФОРМАЦІЙНА КАМПАНІЯ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4617041"/>
            <a:ext cx="6192688" cy="1880665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2564904"/>
            <a:ext cx="6780233" cy="20744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2481" y="260648"/>
            <a:ext cx="9289032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7" y="23958"/>
            <a:ext cx="1512044" cy="91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0" y="542224"/>
            <a:ext cx="6953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guon.kiev.ua/files/images/icons/n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2" y="1837372"/>
            <a:ext cx="2739688" cy="2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0792" y="908720"/>
            <a:ext cx="603246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“ЗАТВЕРДЖЕНО 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постановою Кабінету Міністрів України 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від 25 серпня 2004 р. № 1095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(в редакції постанови Кабінету Міністрів України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від 8 липня 2015 р. № 533)</a:t>
            </a:r>
          </a:p>
          <a:p>
            <a:pPr algn="ctr"/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ПОРЯДОК </a:t>
            </a:r>
          </a:p>
          <a:p>
            <a:pPr algn="ctr"/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проведення зовнішнього незалежного оцінювання та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моніторингу якості освіти</a:t>
            </a:r>
          </a:p>
          <a:p>
            <a:pPr algn="ct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Загальна частина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1. Цей Порядок визначає механізм проведення зовнішнього незалежного оцінювання (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результатів навчання, здобутих на певному освітньому рівні) та моніторингу якості освіти.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Дія цього Порядку поширюється на процес проведення організаційно-технологічної підготовки зовнішнього незалежного оцінювання, що належить до повноважень Українського центру оцінювання якості освіти, як спеціально уповноваженої державної установи, що проводить зовнішнє незалежне оцінювання.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2. Зовнішнє незалежне оцінювання проводиться з метою забезпечення права осіб на рівний доступ до освіти.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3. Моніторинг якості освіти проводиться з метою отримання об’єктивних даних про якість освіти, забезпечення органів державної влади, громадськості відповідною статистичною та аналітичною інформацією.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4. Процедура зовнішнього незалежного оцінювання та моніторингу якості освіти здійснюється державною мовою.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5. З метою проведення зовнішнього незалежного оцінювання утворюються такі тимчасові пункти, як пункт реєстрації учасників зовнішнього незалежного оцінювання, пункт обробки, пункт перевірки та пункт проведення зовнішнього незалежного оцінювання (далі — тимчасові пункти).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57687"/>
            <a:ext cx="2749064" cy="2655142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545288" y="908720"/>
            <a:ext cx="156797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ЗАТВЕРДЖЕНО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545288" y="832066"/>
            <a:ext cx="214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ЗАТВЕРДЖЕНО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68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291" y="8610"/>
            <a:ext cx="9616134" cy="688230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85" y="449868"/>
            <a:ext cx="1366825" cy="87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guon.kiev.ua/files/images/icons/n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" y="2103752"/>
            <a:ext cx="2969630" cy="30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08784" y="80108"/>
            <a:ext cx="5806753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НАКАЗ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14.09.2015 р. № 923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Зареєстровано в Міністерстві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юстиції України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28 вересня 2015 р.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 № 1152/27597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Деякі питання проведення в 2016 році зовнішнього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незалежного оцінювання результатів навчання, здобутих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 основі повної загальної середньої освіти</a:t>
            </a:r>
          </a:p>
          <a:p>
            <a:r>
              <a:rPr lang="uk-UA" sz="1050" i="1" dirty="0" smtClean="0">
                <a:latin typeface="Times New Roman" pitchFamily="18" charset="0"/>
                <a:cs typeface="Times New Roman" pitchFamily="18" charset="0"/>
              </a:rPr>
              <a:t>{Із змінами, внесеними згідно з Наказом Міністерства освіти і науки № 1078 від 13.10.2015}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Відповідно до частини третьої статті 45 Закону України «Про вищу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освіту», статті 34 Закону України «Про загальну середню освіту», Порядку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проведення зовнішнього незалежного оцінювання та моніторингу якості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освіти, затвердженого постановою Кабінету Міністрів України від 25 серпня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2004 року № 1095 (в редакції постанови Кабінету Міністрів України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від 08 липня 2015 року № 533),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НАКАЗУЮ: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1. Затвердити Перелік навчальних предметів, з яких особи, що виявили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бажання вступати до вищих навчальних закладів України в 2016 році,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проходитимуть зовнішнє незалежне оцінювання результатів навчання,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здобутих на основі повної загальної середньої освіти, що додається.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2. Встановити, що в 2016 році: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1) зовнішнє незалежне оцінювання результатів навчання, здобутих на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основі повної загальної середньої освіти, проводитиметься з 05 травня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до 10 липня;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2) результати зовнішнього незалежного оцінювання з української мови і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літератури (українська мова), а також із математики або історії України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(період ХХ – початок ХХІ століття) зараховуються як результати державної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підсумкової атестації за освітній рівень повної загальної середньої освіти для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випускників старшої школи загальноосвітніх навчальних закладів 2016 року;</a:t>
            </a: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291" y="8610"/>
            <a:ext cx="9616134" cy="688230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" y="8610"/>
            <a:ext cx="1366825" cy="87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guon.kiev.ua/files/images/icons/n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" y="2103752"/>
            <a:ext cx="2969630" cy="30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9561" y="302359"/>
            <a:ext cx="63377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Міністерства освіти і науки України від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15.10.2015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1085 «Про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затвердження Умов прийому 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 вищих навчальних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України в 2016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році», затверджений в Міністерстві юстиції 04.11.2015 №1351/27796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/>
              <a:t> </a:t>
            </a:r>
            <a:endParaRPr lang="ru-RU" sz="2000" dirty="0"/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Міністерства освіти і науки України від 05.11.2015 № 1143 «Про затвердження Календарного плану підготовки та проведення в 2016 році зовнішнього незалежного оцінювання результатів навчання, здобутих на основі повної загальної середньої освіти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Міністерства освіти і науки України від 11.12.2015 № 1278 «Про затвердження Порядку реєстрації осіб для участі в зовнішньому оцінюванні результатів навчання, здобутих на основі повної загальної середньої освіти»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img-fotki.yandex.ru/get/9168/981986.4b/0_884a1_479c12fc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2" y="3398614"/>
            <a:ext cx="2008128" cy="25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8784" y="3664129"/>
            <a:ext cx="6573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Ознайомитися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з Правилами прийому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 обраного вищого навчального закладу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endParaRPr lang="uk-UA" sz="2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Визначити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перелік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предметів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не більше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чотирьох)</a:t>
            </a:r>
            <a:endParaRPr lang="ru-RU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424" y="1412776"/>
            <a:ext cx="90931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itchFamily="18" charset="0"/>
              </a:rPr>
              <a:t>До початку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РЕЄСТРАЦІЇ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itchFamily="18" charset="0"/>
              </a:rPr>
              <a:t>для участі у зовнішньому незалежному оцінюванні абітурієнт має  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74669" y="548680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57651" y="64724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68437" y="1714500"/>
            <a:ext cx="8185150" cy="2592387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Результати зовнішнього незалежного оцінювання з української мови і літератури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(українська мова) </a:t>
            </a:r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зараховуються як результати 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державної підсумкової атестації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3675" y="260648"/>
            <a:ext cx="9511853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7475"/>
            <a:ext cx="2123033" cy="12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632" y="443711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Cambria" pitchFamily="18" charset="0"/>
              </a:rPr>
              <a:t>05</a:t>
            </a:r>
            <a:r>
              <a:rPr lang="uk-UA" sz="4400" b="1" dirty="0" smtClean="0">
                <a:solidFill>
                  <a:srgbClr val="002060"/>
                </a:solidFill>
                <a:latin typeface="Cambria" pitchFamily="18" charset="0"/>
              </a:rPr>
              <a:t> травня 2016 року</a:t>
            </a:r>
            <a:endParaRPr lang="ru-RU" sz="4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60512" y="1405096"/>
            <a:ext cx="8928992" cy="3896112"/>
          </a:xfrm>
        </p:spPr>
        <p:txBody>
          <a:bodyPr rtlCol="0">
            <a:normAutofit fontScale="6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4600" b="1" dirty="0">
                <a:solidFill>
                  <a:srgbClr val="002060"/>
                </a:solidFill>
                <a:latin typeface="Cambria" pitchFamily="18" charset="0"/>
              </a:rPr>
              <a:t>Результати </a:t>
            </a:r>
            <a:endParaRPr lang="uk-UA" sz="4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4600" b="1" dirty="0" smtClean="0">
                <a:solidFill>
                  <a:srgbClr val="002060"/>
                </a:solidFill>
                <a:latin typeface="Cambria" pitchFamily="18" charset="0"/>
              </a:rPr>
              <a:t>зовнішнього </a:t>
            </a:r>
            <a:r>
              <a:rPr lang="uk-UA" sz="4600" b="1" dirty="0">
                <a:solidFill>
                  <a:srgbClr val="002060"/>
                </a:solidFill>
                <a:latin typeface="Cambria" pitchFamily="18" charset="0"/>
              </a:rPr>
              <a:t>незалежного </a:t>
            </a:r>
            <a:r>
              <a:rPr lang="uk-UA" sz="4600" b="1" dirty="0" smtClean="0">
                <a:solidFill>
                  <a:srgbClr val="002060"/>
                </a:solidFill>
                <a:latin typeface="Cambria" pitchFamily="18" charset="0"/>
              </a:rPr>
              <a:t>оцінювання </a:t>
            </a:r>
            <a:endParaRPr lang="uk-UA" sz="4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3600" dirty="0" smtClean="0">
                <a:solidFill>
                  <a:srgbClr val="002060"/>
                </a:solidFill>
                <a:latin typeface="Cambria" pitchFamily="18" charset="0"/>
              </a:rPr>
              <a:t>з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4600" b="1" dirty="0" smtClean="0">
                <a:solidFill>
                  <a:srgbClr val="C00000"/>
                </a:solidFill>
                <a:latin typeface="Cambria" pitchFamily="18" charset="0"/>
              </a:rPr>
              <a:t>математики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</a:t>
            </a:r>
            <a:r>
              <a:rPr lang="uk-UA" sz="3300" dirty="0" smtClean="0">
                <a:solidFill>
                  <a:srgbClr val="002060"/>
                </a:solidFill>
                <a:latin typeface="Cambria" pitchFamily="18" charset="0"/>
              </a:rPr>
              <a:t>11 </a:t>
            </a:r>
            <a:r>
              <a:rPr lang="uk-UA" sz="3300" dirty="0">
                <a:solidFill>
                  <a:srgbClr val="002060"/>
                </a:solidFill>
                <a:latin typeface="Cambria" pitchFamily="18" charset="0"/>
              </a:rPr>
              <a:t>травня 2016 </a:t>
            </a:r>
            <a:r>
              <a:rPr lang="uk-UA" sz="3300" dirty="0" smtClean="0">
                <a:solidFill>
                  <a:srgbClr val="002060"/>
                </a:solidFill>
                <a:latin typeface="Cambria" pitchFamily="18" charset="0"/>
              </a:rPr>
              <a:t>року </a:t>
            </a:r>
            <a:endParaRPr lang="uk-UA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або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3600" dirty="0" smtClean="0">
                <a:solidFill>
                  <a:srgbClr val="002060"/>
                </a:solidFill>
                <a:latin typeface="Cambria" pitchFamily="18" charset="0"/>
              </a:rPr>
              <a:t>з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4600" b="1" dirty="0" smtClean="0">
                <a:solidFill>
                  <a:srgbClr val="C00000"/>
                </a:solidFill>
                <a:latin typeface="Cambria" pitchFamily="18" charset="0"/>
              </a:rPr>
              <a:t>історії </a:t>
            </a:r>
            <a:r>
              <a:rPr lang="uk-UA" sz="4600" b="1" dirty="0">
                <a:solidFill>
                  <a:srgbClr val="C00000"/>
                </a:solidFill>
                <a:latin typeface="Cambria" pitchFamily="18" charset="0"/>
              </a:rPr>
              <a:t>України</a:t>
            </a:r>
            <a:r>
              <a:rPr lang="uk-UA" sz="3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</a:t>
            </a:r>
            <a:r>
              <a:rPr lang="uk-UA" sz="3600" dirty="0" smtClean="0">
                <a:solidFill>
                  <a:srgbClr val="002060"/>
                </a:solidFill>
                <a:latin typeface="Cambria" pitchFamily="18" charset="0"/>
              </a:rPr>
              <a:t>13 </a:t>
            </a:r>
            <a:r>
              <a:rPr lang="uk-UA" sz="3600" dirty="0">
                <a:solidFill>
                  <a:srgbClr val="002060"/>
                </a:solidFill>
                <a:latin typeface="Cambria" pitchFamily="18" charset="0"/>
              </a:rPr>
              <a:t>травня 2016 </a:t>
            </a:r>
            <a:r>
              <a:rPr lang="uk-UA" sz="3600" dirty="0" smtClean="0">
                <a:solidFill>
                  <a:srgbClr val="002060"/>
                </a:solidFill>
                <a:latin typeface="Cambria" pitchFamily="18" charset="0"/>
              </a:rPr>
              <a:t>року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3600" i="1" dirty="0" smtClean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uk-UA" sz="3600" i="1" dirty="0">
                <a:solidFill>
                  <a:srgbClr val="C00000"/>
                </a:solidFill>
                <a:latin typeface="Cambria" pitchFamily="18" charset="0"/>
              </a:rPr>
              <a:t>період ХХ – початок ХХІ </a:t>
            </a:r>
            <a:r>
              <a:rPr lang="uk-UA" sz="3600" i="1" dirty="0" err="1">
                <a:solidFill>
                  <a:srgbClr val="C00000"/>
                </a:solidFill>
                <a:latin typeface="Cambria" pitchFamily="18" charset="0"/>
              </a:rPr>
              <a:t>ст</a:t>
            </a:r>
            <a:r>
              <a:rPr lang="uk-UA" sz="3600" i="1" dirty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uk-UA" sz="3600" i="1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uk-UA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4600" b="1" dirty="0" smtClean="0">
                <a:solidFill>
                  <a:srgbClr val="002060"/>
                </a:solidFill>
                <a:latin typeface="Cambria" pitchFamily="18" charset="0"/>
              </a:rPr>
              <a:t>зараховуються </a:t>
            </a:r>
            <a:r>
              <a:rPr lang="uk-UA" sz="4600" b="1" dirty="0">
                <a:solidFill>
                  <a:srgbClr val="002060"/>
                </a:solidFill>
                <a:latin typeface="Cambria" pitchFamily="18" charset="0"/>
              </a:rPr>
              <a:t>як результати </a:t>
            </a:r>
            <a:endParaRPr lang="uk-UA" sz="4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4600" b="1" dirty="0" smtClean="0">
                <a:solidFill>
                  <a:srgbClr val="002060"/>
                </a:solidFill>
                <a:latin typeface="Cambria" pitchFamily="18" charset="0"/>
              </a:rPr>
              <a:t>державної </a:t>
            </a:r>
            <a:r>
              <a:rPr lang="uk-UA" sz="4600" b="1" dirty="0">
                <a:solidFill>
                  <a:srgbClr val="002060"/>
                </a:solidFill>
                <a:latin typeface="Cambria" pitchFamily="18" charset="0"/>
              </a:rPr>
              <a:t>підсумкової </a:t>
            </a:r>
            <a:r>
              <a:rPr lang="uk-UA" sz="4600" b="1" dirty="0" smtClean="0">
                <a:solidFill>
                  <a:srgbClr val="002060"/>
                </a:solidFill>
                <a:latin typeface="Cambria" pitchFamily="18" charset="0"/>
              </a:rPr>
              <a:t>атестації</a:t>
            </a:r>
            <a:endParaRPr lang="uk-UA" sz="4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2271" y="332656"/>
            <a:ext cx="9511853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7475"/>
            <a:ext cx="2123033" cy="12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50118" y="1536587"/>
            <a:ext cx="8366125" cy="4808537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b="1" dirty="0" smtClean="0">
              <a:latin typeface="Cambria" pitchFamily="18" charset="0"/>
            </a:endParaRP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українська мова і література  </a:t>
            </a:r>
            <a:endParaRPr lang="uk-UA" i="1" dirty="0">
              <a:solidFill>
                <a:srgbClr val="C00000"/>
              </a:solidFill>
              <a:latin typeface="Cambria" pitchFamily="18" charset="0"/>
            </a:endParaRP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математика</a:t>
            </a:r>
            <a:r>
              <a:rPr lang="uk-UA" b="1" dirty="0" smtClean="0">
                <a:latin typeface="Cambria" pitchFamily="18" charset="0"/>
              </a:rPr>
              <a:t> 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історія України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біологія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географія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фізика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хімія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англійська мова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іспанська мова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німецька  мова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російська мова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французька мова</a:t>
            </a:r>
          </a:p>
        </p:txBody>
      </p:sp>
      <p:pic>
        <p:nvPicPr>
          <p:cNvPr id="12" name="Picture 2" descr="http://us.123rf.com/400wm/400/400/kharlamova/kharlamova1111/kharlamova111100021/11196292-exclamation-mark-3d-ren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067">
            <a:off x="7004699" y="3878509"/>
            <a:ext cx="2233304" cy="24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1200" y="3937000"/>
            <a:ext cx="38877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Обирається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2, 3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або </a:t>
            </a:r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4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тести з 12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7013" y="332656"/>
            <a:ext cx="9334499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5888"/>
            <a:ext cx="21304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9538" y="981075"/>
            <a:ext cx="4967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ПЕРЕЛІК ПРЕДМЕТІВ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69024" y="3860800"/>
            <a:ext cx="2447801" cy="831850"/>
          </a:xfrm>
          <a:prstGeom prst="round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1582</Words>
  <Application>Microsoft Office PowerPoint</Application>
  <PresentationFormat>Аркуш A4 (210x297 мм)</PresentationFormat>
  <Paragraphs>207</Paragraphs>
  <Slides>29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Constantia</vt:lpstr>
      <vt:lpstr>Georgia</vt:lpstr>
      <vt:lpstr>Monotype Corsiva</vt:lpstr>
      <vt:lpstr>Times New Roman</vt:lpstr>
      <vt:lpstr>Wingdings</vt:lpstr>
      <vt:lpstr>Wingdings 2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 Дегіна</cp:lastModifiedBy>
  <cp:revision>109</cp:revision>
  <cp:lastPrinted>2014-12-15T15:11:04Z</cp:lastPrinted>
  <dcterms:created xsi:type="dcterms:W3CDTF">2014-12-15T09:16:59Z</dcterms:created>
  <dcterms:modified xsi:type="dcterms:W3CDTF">2016-01-27T10:02:34Z</dcterms:modified>
</cp:coreProperties>
</file>